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67" r:id="rId2"/>
    <p:sldId id="274" r:id="rId3"/>
    <p:sldId id="275" r:id="rId4"/>
    <p:sldId id="276" r:id="rId5"/>
    <p:sldId id="284" r:id="rId6"/>
    <p:sldId id="277" r:id="rId7"/>
    <p:sldId id="280" r:id="rId8"/>
    <p:sldId id="286" r:id="rId9"/>
    <p:sldId id="269" r:id="rId10"/>
    <p:sldId id="266" r:id="rId11"/>
    <p:sldId id="257" r:id="rId12"/>
    <p:sldId id="278" r:id="rId13"/>
    <p:sldId id="279" r:id="rId14"/>
    <p:sldId id="264" r:id="rId15"/>
    <p:sldId id="260" r:id="rId16"/>
    <p:sldId id="270" r:id="rId17"/>
    <p:sldId id="259" r:id="rId18"/>
    <p:sldId id="261" r:id="rId19"/>
    <p:sldId id="263" r:id="rId20"/>
    <p:sldId id="256" r:id="rId21"/>
    <p:sldId id="262" r:id="rId22"/>
    <p:sldId id="268" r:id="rId23"/>
    <p:sldId id="265" r:id="rId24"/>
    <p:sldId id="258" r:id="rId25"/>
    <p:sldId id="281" r:id="rId26"/>
    <p:sldId id="282" r:id="rId27"/>
    <p:sldId id="273" r:id="rId28"/>
    <p:sldId id="285" r:id="rId29"/>
    <p:sldId id="287" r:id="rId30"/>
    <p:sldId id="272" r:id="rId31"/>
    <p:sldId id="290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1858" autoAdjust="0"/>
  </p:normalViewPr>
  <p:slideViewPr>
    <p:cSldViewPr snapToGrid="0">
      <p:cViewPr varScale="1">
        <p:scale>
          <a:sx n="75" d="100"/>
          <a:sy n="75" d="100"/>
        </p:scale>
        <p:origin x="185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14294-C83B-49FE-A0A6-3CD35D08A961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FD1C9-53E7-46FB-9A87-4BB851769C9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39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 smtClean="0"/>
              <a:t>I. </a:t>
            </a:r>
            <a:r>
              <a:rPr lang="en-CA" b="1" dirty="0" err="1" smtClean="0"/>
              <a:t>Expozitiunea</a:t>
            </a:r>
            <a:r>
              <a:rPr lang="en-CA" b="1" dirty="0" smtClean="0"/>
              <a:t> </a:t>
            </a:r>
            <a:r>
              <a:rPr lang="en-CA" b="1" dirty="0" err="1" smtClean="0"/>
              <a:t>sau</a:t>
            </a:r>
            <a:r>
              <a:rPr lang="en-CA" b="1" dirty="0" smtClean="0"/>
              <a:t> </a:t>
            </a:r>
            <a:r>
              <a:rPr lang="en-CA" b="1" dirty="0" err="1" smtClean="0"/>
              <a:t>expozitia</a:t>
            </a:r>
            <a:r>
              <a:rPr lang="en-CA" dirty="0" smtClean="0"/>
              <a:t> (</a:t>
            </a:r>
            <a:r>
              <a:rPr lang="en-CA" dirty="0" err="1" smtClean="0"/>
              <a:t>partea</a:t>
            </a:r>
            <a:r>
              <a:rPr lang="en-CA" dirty="0" smtClean="0"/>
              <a:t> </a:t>
            </a:r>
            <a:r>
              <a:rPr lang="en-CA" dirty="0" err="1" smtClean="0"/>
              <a:t>introductiva</a:t>
            </a:r>
            <a:r>
              <a:rPr lang="en-CA" dirty="0" smtClean="0"/>
              <a:t> in care </a:t>
            </a:r>
            <a:r>
              <a:rPr lang="en-CA" dirty="0" err="1" smtClean="0"/>
              <a:t>autorul</a:t>
            </a:r>
            <a:r>
              <a:rPr lang="en-CA" dirty="0" smtClean="0"/>
              <a:t> </a:t>
            </a:r>
            <a:r>
              <a:rPr lang="en-CA" dirty="0" err="1" smtClean="0"/>
              <a:t>prezinta</a:t>
            </a:r>
            <a:r>
              <a:rPr lang="en-CA" dirty="0" smtClean="0"/>
              <a:t> </a:t>
            </a:r>
            <a:r>
              <a:rPr lang="en-CA" dirty="0" err="1" smtClean="0"/>
              <a:t>locul</a:t>
            </a:r>
            <a:r>
              <a:rPr lang="en-CA" dirty="0" smtClean="0"/>
              <a:t>, </a:t>
            </a:r>
            <a:r>
              <a:rPr lang="en-CA" dirty="0" err="1" smtClean="0"/>
              <a:t>timpul</a:t>
            </a:r>
            <a:r>
              <a:rPr lang="en-CA" dirty="0" smtClean="0"/>
              <a:t> </a:t>
            </a:r>
            <a:r>
              <a:rPr lang="en-CA" dirty="0" err="1" smtClean="0"/>
              <a:t>actiunii</a:t>
            </a:r>
            <a:r>
              <a:rPr lang="en-CA" dirty="0" smtClean="0"/>
              <a:t> 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unele</a:t>
            </a:r>
            <a:r>
              <a:rPr lang="en-CA" dirty="0" smtClean="0"/>
              <a:t> </a:t>
            </a:r>
            <a:r>
              <a:rPr lang="en-CA" dirty="0" err="1" smtClean="0"/>
              <a:t>dintre</a:t>
            </a:r>
            <a:r>
              <a:rPr lang="en-CA" dirty="0" smtClean="0"/>
              <a:t> </a:t>
            </a:r>
            <a:r>
              <a:rPr lang="en-CA" dirty="0" err="1" smtClean="0"/>
              <a:t>personaje</a:t>
            </a:r>
            <a:r>
              <a:rPr lang="en-CA" dirty="0" smtClean="0"/>
              <a:t>); 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b="1" dirty="0" smtClean="0"/>
              <a:t>II</a:t>
            </a:r>
            <a:r>
              <a:rPr lang="en-CA" dirty="0" smtClean="0"/>
              <a:t>. </a:t>
            </a:r>
            <a:r>
              <a:rPr lang="en-CA" b="1" dirty="0" err="1" smtClean="0"/>
              <a:t>Intriga</a:t>
            </a:r>
            <a:r>
              <a:rPr lang="en-CA" dirty="0" smtClean="0"/>
              <a:t> (</a:t>
            </a:r>
            <a:r>
              <a:rPr lang="en-CA" dirty="0" err="1" smtClean="0"/>
              <a:t>momentul</a:t>
            </a:r>
            <a:r>
              <a:rPr lang="en-CA" dirty="0" smtClean="0"/>
              <a:t> </a:t>
            </a:r>
            <a:r>
              <a:rPr lang="en-CA" dirty="0" err="1" smtClean="0"/>
              <a:t>sau</a:t>
            </a:r>
            <a:r>
              <a:rPr lang="en-CA" dirty="0" smtClean="0"/>
              <a:t> </a:t>
            </a:r>
            <a:r>
              <a:rPr lang="en-CA" dirty="0" err="1" smtClean="0"/>
              <a:t>faptul</a:t>
            </a:r>
            <a:r>
              <a:rPr lang="en-CA" dirty="0" smtClean="0"/>
              <a:t> important care </a:t>
            </a:r>
            <a:r>
              <a:rPr lang="en-CA" dirty="0" err="1" smtClean="0"/>
              <a:t>determina</a:t>
            </a:r>
            <a:r>
              <a:rPr lang="en-CA" dirty="0" smtClean="0"/>
              <a:t> </a:t>
            </a:r>
            <a:r>
              <a:rPr lang="en-CA" dirty="0" err="1" smtClean="0"/>
              <a:t>intreaga</a:t>
            </a:r>
            <a:r>
              <a:rPr lang="en-CA" dirty="0" smtClean="0"/>
              <a:t> </a:t>
            </a:r>
            <a:r>
              <a:rPr lang="en-CA" dirty="0" err="1" smtClean="0"/>
              <a:t>desfasurare</a:t>
            </a:r>
            <a:r>
              <a:rPr lang="en-CA" dirty="0" smtClean="0"/>
              <a:t> a </a:t>
            </a:r>
            <a:r>
              <a:rPr lang="en-CA" dirty="0" err="1" smtClean="0"/>
              <a:t>actiunii</a:t>
            </a:r>
            <a:r>
              <a:rPr lang="en-CA" dirty="0" smtClean="0"/>
              <a:t>); 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b="1" dirty="0" smtClean="0"/>
              <a:t>III. </a:t>
            </a:r>
            <a:r>
              <a:rPr lang="en-CA" b="1" dirty="0" err="1" smtClean="0"/>
              <a:t>Desfasurarea</a:t>
            </a:r>
            <a:r>
              <a:rPr lang="en-CA" b="1" dirty="0" smtClean="0"/>
              <a:t> </a:t>
            </a:r>
            <a:r>
              <a:rPr lang="en-CA" b="1" dirty="0" err="1" smtClean="0"/>
              <a:t>actiunii</a:t>
            </a:r>
            <a:r>
              <a:rPr lang="en-CA" dirty="0" smtClean="0"/>
              <a:t> (</a:t>
            </a:r>
            <a:r>
              <a:rPr lang="en-CA" dirty="0" err="1" smtClean="0"/>
              <a:t>partea</a:t>
            </a:r>
            <a:r>
              <a:rPr lang="en-CA" dirty="0" smtClean="0"/>
              <a:t> </a:t>
            </a:r>
            <a:r>
              <a:rPr lang="en-CA" dirty="0" err="1" smtClean="0"/>
              <a:t>cea</a:t>
            </a:r>
            <a:r>
              <a:rPr lang="en-CA" dirty="0" smtClean="0"/>
              <a:t> </a:t>
            </a:r>
            <a:r>
              <a:rPr lang="en-CA" dirty="0" err="1" smtClean="0"/>
              <a:t>mai</a:t>
            </a:r>
            <a:r>
              <a:rPr lang="en-CA" dirty="0" smtClean="0"/>
              <a:t> </a:t>
            </a:r>
            <a:r>
              <a:rPr lang="en-CA" dirty="0" err="1" smtClean="0"/>
              <a:t>intinsa</a:t>
            </a:r>
            <a:r>
              <a:rPr lang="en-CA" dirty="0" smtClean="0"/>
              <a:t>, care </a:t>
            </a:r>
            <a:r>
              <a:rPr lang="en-CA" dirty="0" err="1" smtClean="0"/>
              <a:t>cuprinde</a:t>
            </a:r>
            <a:r>
              <a:rPr lang="en-CA" dirty="0" smtClean="0"/>
              <a:t> </a:t>
            </a:r>
            <a:r>
              <a:rPr lang="en-CA" dirty="0" err="1" smtClean="0"/>
              <a:t>faptele</a:t>
            </a:r>
            <a:r>
              <a:rPr lang="en-CA" dirty="0" smtClean="0"/>
              <a:t>, </a:t>
            </a:r>
            <a:r>
              <a:rPr lang="en-CA" dirty="0" err="1" smtClean="0"/>
              <a:t>intamplarile</a:t>
            </a:r>
            <a:r>
              <a:rPr lang="en-CA" dirty="0" smtClean="0"/>
              <a:t> determinate de </a:t>
            </a:r>
            <a:r>
              <a:rPr lang="en-CA" dirty="0" err="1" smtClean="0"/>
              <a:t>intriga</a:t>
            </a:r>
            <a:r>
              <a:rPr lang="en-CA" dirty="0" smtClean="0"/>
              <a:t>); 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b="1" dirty="0" smtClean="0"/>
              <a:t>IV. </a:t>
            </a:r>
            <a:r>
              <a:rPr lang="en-CA" b="1" dirty="0" err="1" smtClean="0"/>
              <a:t>Punctul</a:t>
            </a:r>
            <a:r>
              <a:rPr lang="en-CA" b="1" dirty="0" smtClean="0"/>
              <a:t> culminant</a:t>
            </a:r>
            <a:r>
              <a:rPr lang="en-CA" dirty="0" smtClean="0"/>
              <a:t> (</a:t>
            </a:r>
            <a:r>
              <a:rPr lang="en-CA" dirty="0" err="1" smtClean="0"/>
              <a:t>partea</a:t>
            </a:r>
            <a:r>
              <a:rPr lang="en-CA" dirty="0" smtClean="0"/>
              <a:t> care </a:t>
            </a:r>
            <a:r>
              <a:rPr lang="en-CA" dirty="0" err="1" smtClean="0"/>
              <a:t>cuprinde</a:t>
            </a:r>
            <a:r>
              <a:rPr lang="en-CA" dirty="0" smtClean="0"/>
              <a:t> </a:t>
            </a:r>
            <a:r>
              <a:rPr lang="en-CA" dirty="0" err="1" smtClean="0"/>
              <a:t>momentul</a:t>
            </a:r>
            <a:r>
              <a:rPr lang="en-CA" dirty="0" smtClean="0"/>
              <a:t> de maxima </a:t>
            </a:r>
            <a:r>
              <a:rPr lang="en-CA" dirty="0" err="1" smtClean="0"/>
              <a:t>incordare</a:t>
            </a:r>
            <a:r>
              <a:rPr lang="en-CA" dirty="0" smtClean="0"/>
              <a:t>, de </a:t>
            </a:r>
            <a:r>
              <a:rPr lang="en-CA" dirty="0" err="1" smtClean="0"/>
              <a:t>intensitate</a:t>
            </a:r>
            <a:r>
              <a:rPr lang="en-CA" dirty="0" smtClean="0"/>
              <a:t> in </a:t>
            </a:r>
            <a:r>
              <a:rPr lang="en-CA" dirty="0" err="1" smtClean="0"/>
              <a:t>desfasurarea</a:t>
            </a:r>
            <a:r>
              <a:rPr lang="en-CA" dirty="0" smtClean="0"/>
              <a:t> </a:t>
            </a:r>
            <a:r>
              <a:rPr lang="en-CA" dirty="0" err="1" smtClean="0"/>
              <a:t>actiunii</a:t>
            </a:r>
            <a:r>
              <a:rPr lang="en-CA" dirty="0" smtClean="0"/>
              <a:t>); 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b="1" dirty="0" smtClean="0"/>
              <a:t>V. </a:t>
            </a:r>
            <a:r>
              <a:rPr lang="en-CA" b="1" dirty="0" err="1" smtClean="0"/>
              <a:t>Deznodamantul</a:t>
            </a:r>
            <a:r>
              <a:rPr lang="en-CA" dirty="0" smtClean="0"/>
              <a:t> (ultima parte, care </a:t>
            </a:r>
            <a:r>
              <a:rPr lang="en-CA" dirty="0" err="1" smtClean="0"/>
              <a:t>cuprinde</a:t>
            </a:r>
            <a:r>
              <a:rPr lang="en-CA" dirty="0" smtClean="0"/>
              <a:t> </a:t>
            </a:r>
            <a:r>
              <a:rPr lang="en-CA" dirty="0" err="1" smtClean="0"/>
              <a:t>sfarsitul</a:t>
            </a:r>
            <a:r>
              <a:rPr lang="en-CA" dirty="0" smtClean="0"/>
              <a:t> </a:t>
            </a:r>
            <a:r>
              <a:rPr lang="en-CA" dirty="0" err="1" smtClean="0"/>
              <a:t>actiunii</a:t>
            </a:r>
            <a:r>
              <a:rPr lang="en-CA" dirty="0" smtClean="0"/>
              <a:t>, al </a:t>
            </a:r>
            <a:r>
              <a:rPr lang="en-CA" dirty="0" err="1" smtClean="0"/>
              <a:t>evenimentelor</a:t>
            </a:r>
            <a:r>
              <a:rPr lang="en-CA" dirty="0" smtClean="0"/>
              <a:t>). Nu </a:t>
            </a:r>
            <a:r>
              <a:rPr lang="en-CA" dirty="0" err="1" smtClean="0"/>
              <a:t>toate</a:t>
            </a:r>
            <a:r>
              <a:rPr lang="en-CA" dirty="0" smtClean="0"/>
              <a:t> </a:t>
            </a:r>
            <a:r>
              <a:rPr lang="en-CA" dirty="0" err="1" smtClean="0"/>
              <a:t>operele</a:t>
            </a:r>
            <a:r>
              <a:rPr lang="en-CA" dirty="0" smtClean="0"/>
              <a:t> </a:t>
            </a:r>
            <a:r>
              <a:rPr lang="en-CA" dirty="0" err="1" smtClean="0"/>
              <a:t>literare</a:t>
            </a:r>
            <a:r>
              <a:rPr lang="en-CA" dirty="0" smtClean="0"/>
              <a:t> au </a:t>
            </a:r>
            <a:r>
              <a:rPr lang="en-CA" dirty="0" err="1" smtClean="0"/>
              <a:t>momente</a:t>
            </a:r>
            <a:r>
              <a:rPr lang="en-CA" dirty="0" smtClean="0"/>
              <a:t> ale </a:t>
            </a:r>
            <a:r>
              <a:rPr lang="en-CA" dirty="0" err="1" smtClean="0"/>
              <a:t>subiectului</a:t>
            </a:r>
            <a:r>
              <a:rPr lang="en-CA" dirty="0" smtClean="0"/>
              <a:t> in </a:t>
            </a:r>
            <a:r>
              <a:rPr lang="en-CA" dirty="0" err="1" smtClean="0"/>
              <a:t>aceasta</a:t>
            </a:r>
            <a:r>
              <a:rPr lang="en-CA" dirty="0" smtClean="0"/>
              <a:t> </a:t>
            </a:r>
            <a:r>
              <a:rPr lang="en-CA" dirty="0" err="1" smtClean="0"/>
              <a:t>ordine</a:t>
            </a:r>
            <a:r>
              <a:rPr lang="en-CA" dirty="0" smtClean="0"/>
              <a:t> (de </a:t>
            </a:r>
            <a:r>
              <a:rPr lang="en-CA" dirty="0" err="1" smtClean="0"/>
              <a:t>exemplu</a:t>
            </a:r>
            <a:r>
              <a:rPr lang="en-CA" dirty="0" smtClean="0"/>
              <a:t>, </a:t>
            </a:r>
            <a:r>
              <a:rPr lang="en-CA" dirty="0" err="1" smtClean="0"/>
              <a:t>romanele</a:t>
            </a:r>
            <a:r>
              <a:rPr lang="en-CA" dirty="0" smtClean="0"/>
              <a:t> </a:t>
            </a:r>
            <a:r>
              <a:rPr lang="en-CA" dirty="0" err="1" smtClean="0"/>
              <a:t>politiste</a:t>
            </a:r>
            <a:r>
              <a:rPr lang="en-CA" dirty="0" smtClean="0"/>
              <a:t>).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FD1C9-53E7-46FB-9A87-4BB851769C92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4513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FD1C9-53E7-46FB-9A87-4BB851769C92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390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495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9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80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371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32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114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678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29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51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739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60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E74EF-2FC3-48B4-B1FF-A53E6C8AA03B}" type="datetimeFigureOut">
              <a:rPr lang="en-CA" smtClean="0"/>
              <a:t>27/03/2015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FDF28-B1A9-4048-B3AC-993617CB5E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03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ioreldpopescu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ro/url?sa=i&amp;rct=j&amp;q=&amp;esrc=s&amp;source=images&amp;cd=&amp;cad=rja&amp;uact=8&amp;ved=0CAcQjRw&amp;url=http://www.revista22.ro/plagiatul-si-sinuciderea-un-film-prost-n-regia-usl-15889.html&amp;ei=KdUGVbCqHJKBaYbhgtAP&amp;bvm=bv.88198703,d.d2s&amp;psig=AFQjCNGOMYb59U3JkhDv93g9BKxb0YWLsA&amp;ust=1426597490219480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vioreldpopescu@gmail.com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1819" y="606468"/>
            <a:ext cx="815966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Elaborarea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documentelor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stiintifice</a:t>
            </a:r>
            <a:endParaRPr lang="en-CA" sz="2400" b="1" dirty="0" smtClean="0"/>
          </a:p>
          <a:p>
            <a:endParaRPr lang="en-CA" dirty="0" smtClean="0"/>
          </a:p>
          <a:p>
            <a:r>
              <a:rPr lang="en-CA" sz="2000" dirty="0" smtClean="0"/>
              <a:t>Instructor: Dr. Viorel </a:t>
            </a:r>
            <a:r>
              <a:rPr lang="en-CA" sz="2000" dirty="0" err="1" smtClean="0"/>
              <a:t>Popescu</a:t>
            </a:r>
            <a:endParaRPr lang="en-CA" sz="2000" dirty="0" smtClean="0"/>
          </a:p>
          <a:p>
            <a:endParaRPr lang="en-CA" dirty="0" smtClean="0"/>
          </a:p>
          <a:p>
            <a:r>
              <a:rPr lang="en-CA" dirty="0" smtClean="0"/>
              <a:t>Email: </a:t>
            </a:r>
            <a:r>
              <a:rPr lang="en-CA" dirty="0" smtClean="0">
                <a:hlinkClick r:id="rId2"/>
              </a:rPr>
              <a:t>vioreldpopescu@gmail.com</a:t>
            </a:r>
            <a:endParaRPr lang="en-CA" dirty="0" smtClean="0"/>
          </a:p>
          <a:p>
            <a:r>
              <a:rPr lang="en-CA" dirty="0" smtClean="0"/>
              <a:t>Web: vioreldpopescu.com</a:t>
            </a:r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r>
              <a:rPr lang="en-CA" sz="2800" b="1" dirty="0" smtClean="0"/>
              <a:t>SCOPUL CURSULUI</a:t>
            </a:r>
            <a:endParaRPr lang="en-CA" sz="2400" dirty="0" smtClean="0"/>
          </a:p>
          <a:p>
            <a:endParaRPr lang="en-CA" sz="2400" dirty="0"/>
          </a:p>
          <a:p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oferi</a:t>
            </a:r>
            <a:r>
              <a:rPr lang="en-US" sz="2400" dirty="0" smtClean="0"/>
              <a:t> </a:t>
            </a:r>
            <a:r>
              <a:rPr lang="en-US" sz="2400" dirty="0" err="1" smtClean="0"/>
              <a:t>oportunitatea</a:t>
            </a:r>
            <a:r>
              <a:rPr lang="en-US" sz="2400" dirty="0" smtClean="0"/>
              <a:t> de a </a:t>
            </a:r>
            <a:r>
              <a:rPr lang="en-US" sz="2400" dirty="0" err="1" smtClean="0"/>
              <a:t>dezvolta</a:t>
            </a:r>
            <a:r>
              <a:rPr lang="en-US" sz="2400" dirty="0" smtClean="0"/>
              <a:t> </a:t>
            </a:r>
            <a:r>
              <a:rPr lang="en-US" sz="2400" dirty="0" err="1" smtClean="0"/>
              <a:t>abilitati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comunicare</a:t>
            </a:r>
            <a:r>
              <a:rPr lang="en-US" sz="2400" dirty="0" smtClean="0"/>
              <a:t> </a:t>
            </a:r>
            <a:r>
              <a:rPr lang="en-US" sz="2400" dirty="0" err="1" smtClean="0"/>
              <a:t>scrisa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orala</a:t>
            </a:r>
            <a:r>
              <a:rPr lang="en-US" sz="2400" dirty="0" smtClean="0"/>
              <a:t> </a:t>
            </a:r>
            <a:r>
              <a:rPr lang="en-US" sz="2400" dirty="0" err="1" smtClean="0"/>
              <a:t>prin</a:t>
            </a:r>
            <a:r>
              <a:rPr lang="en-US" sz="2400" dirty="0" smtClean="0"/>
              <a:t> </a:t>
            </a:r>
            <a:r>
              <a:rPr lang="en-US" sz="2400" dirty="0" err="1" smtClean="0"/>
              <a:t>citirea</a:t>
            </a:r>
            <a:r>
              <a:rPr lang="en-US" sz="2400" dirty="0" smtClean="0"/>
              <a:t> </a:t>
            </a:r>
            <a:r>
              <a:rPr lang="en-US" sz="2400" dirty="0" err="1" smtClean="0"/>
              <a:t>literaturii</a:t>
            </a:r>
            <a:r>
              <a:rPr lang="en-US" sz="2400" dirty="0" smtClean="0"/>
              <a:t> de </a:t>
            </a:r>
            <a:r>
              <a:rPr lang="en-US" sz="2400" dirty="0" err="1" smtClean="0"/>
              <a:t>specialitate</a:t>
            </a:r>
            <a:r>
              <a:rPr lang="en-US" sz="2400" dirty="0" smtClean="0"/>
              <a:t> </a:t>
            </a:r>
            <a:r>
              <a:rPr lang="en-US" sz="2400" dirty="0" err="1" smtClean="0"/>
              <a:t>relevanta</a:t>
            </a:r>
            <a:r>
              <a:rPr lang="en-US" sz="2400" dirty="0" smtClean="0"/>
              <a:t>, de a forma o </a:t>
            </a:r>
            <a:r>
              <a:rPr lang="en-US" sz="2400" dirty="0" err="1" smtClean="0"/>
              <a:t>ipoteza</a:t>
            </a:r>
            <a:r>
              <a:rPr lang="en-US" sz="2400" dirty="0" smtClean="0"/>
              <a:t> </a:t>
            </a:r>
            <a:r>
              <a:rPr lang="en-US" sz="2400" dirty="0" err="1" smtClean="0"/>
              <a:t>dintr</a:t>
            </a:r>
            <a:r>
              <a:rPr lang="en-US" sz="2400" dirty="0" smtClean="0"/>
              <a:t>-o </a:t>
            </a:r>
            <a:r>
              <a:rPr lang="en-US" sz="2400" dirty="0" err="1" smtClean="0"/>
              <a:t>intrebare</a:t>
            </a:r>
            <a:r>
              <a:rPr lang="en-US" sz="2400" dirty="0" smtClean="0"/>
              <a:t>, de a </a:t>
            </a:r>
            <a:r>
              <a:rPr lang="en-US" sz="2400" dirty="0" err="1" smtClean="0"/>
              <a:t>colabora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a </a:t>
            </a:r>
            <a:r>
              <a:rPr lang="en-US" sz="2400" dirty="0" err="1" smtClean="0"/>
              <a:t>prezenta</a:t>
            </a:r>
            <a:r>
              <a:rPr lang="en-US" sz="2400" dirty="0" smtClean="0"/>
              <a:t> </a:t>
            </a:r>
            <a:r>
              <a:rPr lang="en-US" sz="2400" dirty="0" err="1" smtClean="0"/>
              <a:t>ideile</a:t>
            </a:r>
            <a:r>
              <a:rPr lang="en-US" sz="2400" dirty="0" smtClean="0"/>
              <a:t> (</a:t>
            </a:r>
            <a:r>
              <a:rPr lang="en-US" sz="2400" dirty="0" err="1" smtClean="0"/>
              <a:t>oricat</a:t>
            </a:r>
            <a:r>
              <a:rPr lang="en-US" sz="2400" dirty="0" smtClean="0"/>
              <a:t> de </a:t>
            </a:r>
            <a:r>
              <a:rPr lang="en-US" sz="2400" dirty="0" err="1" smtClean="0"/>
              <a:t>neconventionale</a:t>
            </a:r>
            <a:r>
              <a:rPr lang="en-US" sz="2400" dirty="0" smtClean="0"/>
              <a:t> </a:t>
            </a:r>
            <a:r>
              <a:rPr lang="en-US" sz="2400" dirty="0" err="1" smtClean="0"/>
              <a:t>ar</a:t>
            </a:r>
            <a:r>
              <a:rPr lang="en-US" sz="2400" dirty="0" smtClean="0"/>
              <a:t> fi).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54530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019" y="357911"/>
            <a:ext cx="7958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Trenduri</a:t>
            </a:r>
            <a:r>
              <a:rPr lang="en-CA" sz="2400" b="1" dirty="0" smtClean="0"/>
              <a:t> in </a:t>
            </a:r>
            <a:r>
              <a:rPr lang="en-CA" sz="2400" b="1" dirty="0" err="1" smtClean="0"/>
              <a:t>publicatiile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stiintifice</a:t>
            </a:r>
            <a:endParaRPr lang="en-CA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9" t="23333" r="10971" b="7037"/>
          <a:stretch/>
        </p:blipFill>
        <p:spPr>
          <a:xfrm>
            <a:off x="-1" y="1143000"/>
            <a:ext cx="9139947" cy="520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0569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8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1819" y="853211"/>
            <a:ext cx="795828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Obiectivele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cursului</a:t>
            </a:r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pPr marL="342900" indent="-342900">
              <a:buAutoNum type="arabicParenR"/>
            </a:pPr>
            <a:r>
              <a:rPr lang="en-CA" sz="2400" dirty="0" err="1" smtClean="0"/>
              <a:t>Intelegerea</a:t>
            </a:r>
            <a:r>
              <a:rPr lang="en-CA" sz="2400" dirty="0" smtClean="0"/>
              <a:t> </a:t>
            </a:r>
            <a:r>
              <a:rPr lang="en-CA" sz="2400" dirty="0" err="1" smtClean="0"/>
              <a:t>procesului</a:t>
            </a:r>
            <a:r>
              <a:rPr lang="en-CA" sz="2400" dirty="0" smtClean="0"/>
              <a:t> de </a:t>
            </a:r>
            <a:r>
              <a:rPr lang="en-CA" sz="2400" dirty="0" err="1" smtClean="0"/>
              <a:t>elaborare</a:t>
            </a:r>
            <a:r>
              <a:rPr lang="en-CA" sz="2400" dirty="0" smtClean="0"/>
              <a:t> a </a:t>
            </a:r>
            <a:r>
              <a:rPr lang="en-CA" sz="2400" dirty="0" err="1" smtClean="0"/>
              <a:t>documentelor</a:t>
            </a:r>
            <a:r>
              <a:rPr lang="en-CA" sz="2400" dirty="0" smtClean="0"/>
              <a:t> </a:t>
            </a:r>
            <a:r>
              <a:rPr lang="en-CA" sz="2400" dirty="0" err="1" smtClean="0"/>
              <a:t>stiintifice</a:t>
            </a:r>
            <a:endParaRPr lang="en-CA" sz="2400" dirty="0" smtClean="0"/>
          </a:p>
          <a:p>
            <a:pPr marL="342900" indent="-342900">
              <a:buAutoNum type="arabicParenR"/>
            </a:pPr>
            <a:endParaRPr lang="en-CA" sz="2400" dirty="0"/>
          </a:p>
          <a:p>
            <a:pPr marL="342900" indent="-342900">
              <a:buAutoNum type="arabicParenR"/>
            </a:pPr>
            <a:r>
              <a:rPr lang="en-CA" sz="2400" dirty="0" err="1" smtClean="0"/>
              <a:t>Interpretarea</a:t>
            </a:r>
            <a:r>
              <a:rPr lang="en-CA" sz="2400" dirty="0" smtClean="0"/>
              <a:t> </a:t>
            </a:r>
            <a:r>
              <a:rPr lang="en-CA" sz="2400" dirty="0" err="1" smtClean="0"/>
              <a:t>critica</a:t>
            </a:r>
            <a:r>
              <a:rPr lang="en-CA" sz="2400" dirty="0" smtClean="0"/>
              <a:t> a </a:t>
            </a:r>
            <a:r>
              <a:rPr lang="en-CA" sz="2400" dirty="0" err="1" smtClean="0"/>
              <a:t>continutului</a:t>
            </a:r>
            <a:r>
              <a:rPr lang="en-CA" sz="2400" dirty="0" smtClean="0"/>
              <a:t> </a:t>
            </a:r>
            <a:r>
              <a:rPr lang="en-CA" sz="2400" dirty="0" err="1" smtClean="0"/>
              <a:t>unui</a:t>
            </a:r>
            <a:r>
              <a:rPr lang="en-CA" sz="2400" dirty="0" smtClean="0"/>
              <a:t> </a:t>
            </a:r>
            <a:r>
              <a:rPr lang="en-CA" sz="2400" dirty="0" err="1" smtClean="0"/>
              <a:t>articol</a:t>
            </a:r>
            <a:endParaRPr lang="en-CA" sz="2400" dirty="0" smtClean="0"/>
          </a:p>
          <a:p>
            <a:pPr marL="342900" indent="-342900">
              <a:buAutoNum type="arabicParenR"/>
            </a:pPr>
            <a:endParaRPr lang="en-CA" sz="2400" dirty="0"/>
          </a:p>
          <a:p>
            <a:pPr marL="342900" indent="-342900">
              <a:buAutoNum type="arabicParenR"/>
            </a:pPr>
            <a:r>
              <a:rPr lang="en-CA" sz="2400" dirty="0" err="1" smtClean="0"/>
              <a:t>Referentierea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utilizarea</a:t>
            </a:r>
            <a:r>
              <a:rPr lang="en-CA" sz="2400" dirty="0" smtClean="0"/>
              <a:t> </a:t>
            </a:r>
            <a:r>
              <a:rPr lang="en-CA" sz="2400" dirty="0" err="1" smtClean="0"/>
              <a:t>bazelor</a:t>
            </a:r>
            <a:r>
              <a:rPr lang="en-CA" sz="2400" dirty="0" smtClean="0"/>
              <a:t> de date </a:t>
            </a:r>
          </a:p>
          <a:p>
            <a:pPr marL="342900" indent="-342900">
              <a:buAutoNum type="arabicParenR"/>
            </a:pPr>
            <a:endParaRPr lang="en-CA" sz="2400" dirty="0"/>
          </a:p>
          <a:p>
            <a:pPr marL="342900" indent="-342900">
              <a:buAutoNum type="arabicParenR"/>
            </a:pPr>
            <a:r>
              <a:rPr lang="en-CA" sz="2400" dirty="0" err="1" smtClean="0"/>
              <a:t>Abilitatea</a:t>
            </a:r>
            <a:r>
              <a:rPr lang="en-CA" sz="2400" dirty="0" smtClean="0"/>
              <a:t> de a produce </a:t>
            </a:r>
            <a:r>
              <a:rPr lang="en-CA" sz="2400" dirty="0" err="1" smtClean="0"/>
              <a:t>grafice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tabele</a:t>
            </a:r>
            <a:r>
              <a:rPr lang="en-CA" sz="2400" dirty="0" smtClean="0"/>
              <a:t> de </a:t>
            </a:r>
            <a:r>
              <a:rPr lang="en-CA" sz="2400" dirty="0" err="1" smtClean="0"/>
              <a:t>calitate</a:t>
            </a:r>
            <a:endParaRPr lang="en-CA" sz="2400" dirty="0" smtClean="0"/>
          </a:p>
          <a:p>
            <a:pPr marL="342900" indent="-342900">
              <a:buAutoNum type="arabicParenR"/>
            </a:pPr>
            <a:endParaRPr lang="en-CA" sz="2400" dirty="0"/>
          </a:p>
          <a:p>
            <a:pPr marL="342900" indent="-342900">
              <a:buAutoNum type="arabicParenR"/>
            </a:pPr>
            <a:r>
              <a:rPr lang="en-CA" sz="2400" dirty="0" err="1" smtClean="0"/>
              <a:t>Abilitatea</a:t>
            </a:r>
            <a:r>
              <a:rPr lang="en-CA" sz="2400" dirty="0" smtClean="0"/>
              <a:t> de a produce </a:t>
            </a:r>
            <a:r>
              <a:rPr lang="en-CA" sz="2400" dirty="0" err="1" smtClean="0"/>
              <a:t>prezentari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postere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272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119" y="584696"/>
            <a:ext cx="795828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Formatul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cursului</a:t>
            </a:r>
            <a:endParaRPr lang="en-CA" sz="2400" b="1" dirty="0" smtClean="0"/>
          </a:p>
          <a:p>
            <a:endParaRPr lang="en-CA" sz="2400" b="1" dirty="0" smtClean="0"/>
          </a:p>
          <a:p>
            <a:endParaRPr lang="en-CA" sz="2400" b="1" dirty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1:</a:t>
            </a:r>
            <a:r>
              <a:rPr lang="en-CA" sz="2200" dirty="0" smtClean="0"/>
              <a:t> </a:t>
            </a:r>
            <a:r>
              <a:rPr lang="en-CA" sz="2200" dirty="0" err="1" smtClean="0"/>
              <a:t>Tipuri</a:t>
            </a:r>
            <a:r>
              <a:rPr lang="en-CA" sz="2200" dirty="0" smtClean="0"/>
              <a:t> de </a:t>
            </a:r>
            <a:r>
              <a:rPr lang="en-CA" sz="2200" dirty="0" err="1" smtClean="0"/>
              <a:t>documente</a:t>
            </a:r>
            <a:r>
              <a:rPr lang="en-CA" sz="2200" dirty="0" smtClean="0"/>
              <a:t> </a:t>
            </a:r>
            <a:r>
              <a:rPr lang="en-CA" sz="2200" dirty="0" err="1" smtClean="0"/>
              <a:t>stiintifice</a:t>
            </a:r>
            <a:r>
              <a:rPr lang="en-CA" sz="2200" dirty="0" smtClean="0"/>
              <a:t>; </a:t>
            </a:r>
            <a:r>
              <a:rPr lang="en-CA" sz="2200" dirty="0" err="1" smtClean="0"/>
              <a:t>Structura</a:t>
            </a:r>
            <a:r>
              <a:rPr lang="en-CA" sz="2200" dirty="0" smtClean="0"/>
              <a:t> </a:t>
            </a:r>
            <a:r>
              <a:rPr lang="en-CA" sz="2200" dirty="0" err="1" smtClean="0"/>
              <a:t>si</a:t>
            </a:r>
            <a:r>
              <a:rPr lang="en-CA" sz="2200" dirty="0" smtClean="0"/>
              <a:t> </a:t>
            </a:r>
            <a:r>
              <a:rPr lang="en-CA" sz="2200" dirty="0" err="1" smtClean="0"/>
              <a:t>conceperea</a:t>
            </a:r>
            <a:r>
              <a:rPr lang="en-CA" sz="2200" dirty="0" smtClean="0"/>
              <a:t> </a:t>
            </a:r>
            <a:r>
              <a:rPr lang="en-CA" sz="2200" dirty="0" err="1" smtClean="0"/>
              <a:t>unui</a:t>
            </a:r>
            <a:r>
              <a:rPr lang="en-CA" sz="2200" dirty="0" smtClean="0"/>
              <a:t> </a:t>
            </a:r>
            <a:r>
              <a:rPr lang="en-CA" sz="2200" dirty="0" err="1" smtClean="0"/>
              <a:t>articol</a:t>
            </a:r>
            <a:r>
              <a:rPr lang="en-CA" sz="2200" dirty="0" smtClean="0"/>
              <a:t> </a:t>
            </a:r>
            <a:r>
              <a:rPr lang="en-CA" sz="2200" dirty="0" err="1" smtClean="0"/>
              <a:t>stiintific</a:t>
            </a:r>
            <a:endParaRPr lang="en-CA" sz="2200" dirty="0" smtClean="0"/>
          </a:p>
          <a:p>
            <a:endParaRPr lang="en-CA" sz="2200" dirty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2</a:t>
            </a:r>
            <a:r>
              <a:rPr lang="en-CA" sz="2200" b="1" dirty="0"/>
              <a:t>:</a:t>
            </a:r>
            <a:r>
              <a:rPr lang="en-CA" sz="2200" dirty="0"/>
              <a:t> </a:t>
            </a:r>
            <a:r>
              <a:rPr lang="en-CA" sz="2200" dirty="0" err="1"/>
              <a:t>Structura</a:t>
            </a:r>
            <a:r>
              <a:rPr lang="en-CA" sz="2200" dirty="0"/>
              <a:t> </a:t>
            </a:r>
            <a:r>
              <a:rPr lang="en-CA" sz="2200" dirty="0" err="1"/>
              <a:t>si</a:t>
            </a:r>
            <a:r>
              <a:rPr lang="en-CA" sz="2200" dirty="0"/>
              <a:t> </a:t>
            </a:r>
            <a:r>
              <a:rPr lang="en-CA" sz="2200" dirty="0" err="1"/>
              <a:t>conceperea</a:t>
            </a:r>
            <a:r>
              <a:rPr lang="en-CA" sz="2200" dirty="0"/>
              <a:t> </a:t>
            </a:r>
            <a:r>
              <a:rPr lang="en-CA" sz="2200" dirty="0" err="1"/>
              <a:t>unui</a:t>
            </a:r>
            <a:r>
              <a:rPr lang="en-CA" sz="2200" dirty="0"/>
              <a:t> </a:t>
            </a:r>
            <a:r>
              <a:rPr lang="en-CA" sz="2200" dirty="0" err="1"/>
              <a:t>articol</a:t>
            </a:r>
            <a:r>
              <a:rPr lang="en-CA" sz="2200" dirty="0"/>
              <a:t> </a:t>
            </a:r>
            <a:r>
              <a:rPr lang="en-CA" sz="2200" dirty="0" err="1" smtClean="0"/>
              <a:t>stiintific</a:t>
            </a:r>
            <a:r>
              <a:rPr lang="en-CA" sz="2200" dirty="0" smtClean="0"/>
              <a:t> (cont.); Cover letter</a:t>
            </a:r>
          </a:p>
          <a:p>
            <a:endParaRPr lang="en-CA" sz="2200" dirty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3:</a:t>
            </a:r>
            <a:r>
              <a:rPr lang="en-CA" sz="2200" dirty="0" smtClean="0"/>
              <a:t> </a:t>
            </a:r>
            <a:r>
              <a:rPr lang="en-CA" sz="2200" dirty="0" err="1" smtClean="0"/>
              <a:t>Managementul</a:t>
            </a:r>
            <a:r>
              <a:rPr lang="en-CA" sz="2200" dirty="0" smtClean="0"/>
              <a:t> </a:t>
            </a:r>
            <a:r>
              <a:rPr lang="en-CA" sz="2200" dirty="0" err="1" smtClean="0"/>
              <a:t>referintelor</a:t>
            </a:r>
            <a:r>
              <a:rPr lang="en-CA" sz="2200" dirty="0" smtClean="0"/>
              <a:t>; Open access? </a:t>
            </a:r>
            <a:r>
              <a:rPr lang="en-CA" sz="2200" dirty="0" err="1" smtClean="0"/>
              <a:t>Procesul</a:t>
            </a:r>
            <a:r>
              <a:rPr lang="en-CA" sz="2200" dirty="0" smtClean="0"/>
              <a:t> </a:t>
            </a:r>
            <a:r>
              <a:rPr lang="en-CA" sz="2200" dirty="0"/>
              <a:t>de </a:t>
            </a:r>
            <a:r>
              <a:rPr lang="en-CA" sz="2200" dirty="0" err="1" smtClean="0"/>
              <a:t>submitere</a:t>
            </a:r>
            <a:r>
              <a:rPr lang="en-CA" sz="2200" dirty="0" smtClean="0"/>
              <a:t>/review; press release; Impact factor vs </a:t>
            </a:r>
            <a:r>
              <a:rPr lang="en-CA" sz="2200" dirty="0" err="1" smtClean="0"/>
              <a:t>Altmetrics</a:t>
            </a:r>
            <a:endParaRPr lang="en-CA" sz="2200" dirty="0" smtClean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7280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119" y="584696"/>
            <a:ext cx="795828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Formatul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cursului</a:t>
            </a:r>
            <a:endParaRPr lang="en-CA" sz="2400" b="1" dirty="0" smtClean="0"/>
          </a:p>
          <a:p>
            <a:endParaRPr lang="en-CA" sz="2400" b="1" dirty="0"/>
          </a:p>
          <a:p>
            <a:endParaRPr lang="en-CA" sz="2000" dirty="0" smtClean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4: </a:t>
            </a:r>
            <a:r>
              <a:rPr lang="en-CA" sz="2200" dirty="0" err="1"/>
              <a:t>M</a:t>
            </a:r>
            <a:r>
              <a:rPr lang="en-CA" sz="2200" dirty="0" err="1" smtClean="0"/>
              <a:t>etoda</a:t>
            </a:r>
            <a:r>
              <a:rPr lang="en-CA" sz="2200" dirty="0" smtClean="0"/>
              <a:t> </a:t>
            </a:r>
            <a:r>
              <a:rPr lang="en-CA" sz="2200" dirty="0" err="1" smtClean="0"/>
              <a:t>stiintifica</a:t>
            </a:r>
            <a:r>
              <a:rPr lang="en-CA" sz="2200" dirty="0"/>
              <a:t> </a:t>
            </a:r>
            <a:r>
              <a:rPr lang="en-CA" sz="2200" dirty="0" smtClean="0"/>
              <a:t>(</a:t>
            </a:r>
            <a:r>
              <a:rPr lang="en-CA" sz="2200" dirty="0" err="1" smtClean="0"/>
              <a:t>formularea</a:t>
            </a:r>
            <a:r>
              <a:rPr lang="en-CA" sz="2200" dirty="0" smtClean="0"/>
              <a:t> </a:t>
            </a:r>
            <a:r>
              <a:rPr lang="en-CA" sz="2200" dirty="0" err="1" smtClean="0"/>
              <a:t>unei</a:t>
            </a:r>
            <a:r>
              <a:rPr lang="en-CA" sz="2200" dirty="0" smtClean="0"/>
              <a:t> </a:t>
            </a:r>
            <a:r>
              <a:rPr lang="en-CA" sz="2200" dirty="0" err="1" smtClean="0"/>
              <a:t>ipoteze</a:t>
            </a:r>
            <a:r>
              <a:rPr lang="en-CA" sz="2200" dirty="0" smtClean="0"/>
              <a:t> </a:t>
            </a:r>
            <a:r>
              <a:rPr lang="en-CA" sz="2200" dirty="0" err="1" smtClean="0"/>
              <a:t>stiintifice</a:t>
            </a:r>
            <a:r>
              <a:rPr lang="en-CA" sz="2200" dirty="0" smtClean="0"/>
              <a:t>, etc.)</a:t>
            </a:r>
            <a:endParaRPr lang="en-CA" sz="2200" dirty="0"/>
          </a:p>
          <a:p>
            <a:endParaRPr lang="en-CA" sz="2200" dirty="0" smtClean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5: </a:t>
            </a:r>
            <a:r>
              <a:rPr lang="en-CA" sz="2200" dirty="0" err="1" smtClean="0"/>
              <a:t>elementele</a:t>
            </a:r>
            <a:r>
              <a:rPr lang="en-CA" sz="2200" dirty="0" smtClean="0"/>
              <a:t> </a:t>
            </a:r>
            <a:r>
              <a:rPr lang="en-CA" sz="2200" dirty="0" err="1" smtClean="0"/>
              <a:t>unei</a:t>
            </a:r>
            <a:r>
              <a:rPr lang="en-CA" sz="2200" dirty="0" smtClean="0"/>
              <a:t> </a:t>
            </a:r>
            <a:r>
              <a:rPr lang="en-CA" sz="2200" dirty="0" err="1" smtClean="0"/>
              <a:t>prezentari</a:t>
            </a:r>
            <a:r>
              <a:rPr lang="en-CA" sz="2200" dirty="0" smtClean="0"/>
              <a:t> </a:t>
            </a:r>
            <a:r>
              <a:rPr lang="en-CA" sz="2200" dirty="0" err="1" smtClean="0"/>
              <a:t>stiintifice</a:t>
            </a:r>
            <a:r>
              <a:rPr lang="en-CA" sz="2200" dirty="0" smtClean="0"/>
              <a:t>; </a:t>
            </a:r>
            <a:r>
              <a:rPr lang="en-CA" sz="2200" dirty="0" err="1" smtClean="0"/>
              <a:t>grafice</a:t>
            </a:r>
            <a:r>
              <a:rPr lang="en-CA" sz="2200" dirty="0" smtClean="0"/>
              <a:t> </a:t>
            </a:r>
            <a:r>
              <a:rPr lang="en-CA" sz="2200" dirty="0" err="1" smtClean="0"/>
              <a:t>si</a:t>
            </a:r>
            <a:r>
              <a:rPr lang="en-CA" sz="2200" dirty="0" smtClean="0"/>
              <a:t> </a:t>
            </a:r>
            <a:r>
              <a:rPr lang="en-CA" sz="2200" dirty="0" err="1" smtClean="0"/>
              <a:t>tabele</a:t>
            </a:r>
            <a:endParaRPr lang="en-CA" sz="2200" dirty="0" smtClean="0"/>
          </a:p>
          <a:p>
            <a:endParaRPr lang="en-CA" sz="2200" dirty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6: </a:t>
            </a:r>
            <a:r>
              <a:rPr lang="en-CA" sz="2200" dirty="0" err="1" smtClean="0"/>
              <a:t>elementele</a:t>
            </a:r>
            <a:r>
              <a:rPr lang="en-CA" sz="2200" dirty="0" smtClean="0"/>
              <a:t> </a:t>
            </a:r>
            <a:r>
              <a:rPr lang="en-CA" sz="2200" dirty="0" err="1" smtClean="0"/>
              <a:t>unui</a:t>
            </a:r>
            <a:r>
              <a:rPr lang="en-CA" sz="2200" dirty="0" smtClean="0"/>
              <a:t> poster; </a:t>
            </a:r>
            <a:r>
              <a:rPr lang="en-CA" sz="2200" dirty="0" err="1" smtClean="0"/>
              <a:t>grafice</a:t>
            </a:r>
            <a:r>
              <a:rPr lang="en-CA" sz="2200" dirty="0" smtClean="0"/>
              <a:t> </a:t>
            </a:r>
            <a:r>
              <a:rPr lang="en-CA" sz="2200" dirty="0" err="1" smtClean="0"/>
              <a:t>si</a:t>
            </a:r>
            <a:r>
              <a:rPr lang="en-CA" sz="2200" dirty="0" smtClean="0"/>
              <a:t> </a:t>
            </a:r>
            <a:r>
              <a:rPr lang="en-CA" sz="2200" dirty="0" err="1" smtClean="0"/>
              <a:t>tabele</a:t>
            </a:r>
            <a:endParaRPr lang="en-CA" sz="2200" dirty="0" smtClean="0"/>
          </a:p>
          <a:p>
            <a:endParaRPr lang="en-CA" sz="2200" dirty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7: </a:t>
            </a:r>
            <a:r>
              <a:rPr lang="en-CA" sz="2200" dirty="0" err="1" smtClean="0"/>
              <a:t>recapitulare</a:t>
            </a:r>
            <a:r>
              <a:rPr lang="en-CA" sz="2200" dirty="0" smtClean="0"/>
              <a:t>; </a:t>
            </a:r>
            <a:r>
              <a:rPr lang="en-CA" sz="2200" dirty="0" err="1" smtClean="0"/>
              <a:t>lucrat</a:t>
            </a:r>
            <a:r>
              <a:rPr lang="en-CA" sz="2200" dirty="0" smtClean="0"/>
              <a:t> la </a:t>
            </a:r>
            <a:r>
              <a:rPr lang="en-CA" sz="2200" dirty="0" err="1" smtClean="0"/>
              <a:t>prezentari</a:t>
            </a:r>
            <a:endParaRPr lang="en-CA" sz="2200" dirty="0"/>
          </a:p>
          <a:p>
            <a:endParaRPr lang="en-CA" sz="2200" b="1" dirty="0"/>
          </a:p>
          <a:p>
            <a:r>
              <a:rPr lang="en-CA" sz="2200" b="1" dirty="0" err="1" smtClean="0"/>
              <a:t>Sapt</a:t>
            </a:r>
            <a:r>
              <a:rPr lang="en-CA" sz="2200" b="1" dirty="0" smtClean="0"/>
              <a:t> 8: </a:t>
            </a:r>
            <a:r>
              <a:rPr lang="en-CA" sz="2200" dirty="0" err="1" smtClean="0"/>
              <a:t>prezentari</a:t>
            </a:r>
            <a:r>
              <a:rPr lang="en-CA" sz="2200" dirty="0" smtClean="0"/>
              <a:t> (5 min. </a:t>
            </a:r>
            <a:r>
              <a:rPr lang="en-CA" sz="2200" dirty="0" err="1" smtClean="0"/>
              <a:t>fiecare</a:t>
            </a:r>
            <a:r>
              <a:rPr lang="en-CA" sz="2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00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1819" y="853211"/>
            <a:ext cx="795828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Evaluarea</a:t>
            </a:r>
            <a:endParaRPr lang="en-CA" dirty="0" smtClean="0"/>
          </a:p>
          <a:p>
            <a:endParaRPr lang="en-CA" dirty="0" smtClean="0"/>
          </a:p>
          <a:p>
            <a:r>
              <a:rPr lang="en-CA" sz="2200" dirty="0" smtClean="0"/>
              <a:t>-----------------------------------------------------------------------</a:t>
            </a:r>
          </a:p>
          <a:p>
            <a:r>
              <a:rPr lang="en-CA" sz="2200" dirty="0" smtClean="0"/>
              <a:t>2 </a:t>
            </a:r>
            <a:r>
              <a:rPr lang="en-CA" sz="2200" dirty="0" err="1" smtClean="0"/>
              <a:t>proiecte</a:t>
            </a:r>
            <a:r>
              <a:rPr lang="en-CA" sz="2200" dirty="0" smtClean="0"/>
              <a:t> </a:t>
            </a:r>
            <a:r>
              <a:rPr lang="en-CA" sz="2200" dirty="0" err="1" smtClean="0"/>
              <a:t>principale</a:t>
            </a:r>
            <a:r>
              <a:rPr lang="en-CA" sz="2200" dirty="0" smtClean="0"/>
              <a:t>:</a:t>
            </a:r>
          </a:p>
          <a:p>
            <a:r>
              <a:rPr lang="en-CA" sz="2200" dirty="0" smtClean="0"/>
              <a:t>	1) </a:t>
            </a:r>
            <a:r>
              <a:rPr lang="en-CA" sz="2200" dirty="0" err="1" smtClean="0"/>
              <a:t>Scrierea</a:t>
            </a:r>
            <a:r>
              <a:rPr lang="en-CA" sz="2200" dirty="0" smtClean="0"/>
              <a:t> </a:t>
            </a:r>
            <a:r>
              <a:rPr lang="en-CA" sz="2200" dirty="0" err="1" smtClean="0"/>
              <a:t>unei</a:t>
            </a:r>
            <a:r>
              <a:rPr lang="en-CA" sz="2200" dirty="0" smtClean="0"/>
              <a:t> </a:t>
            </a:r>
            <a:r>
              <a:rPr lang="en-CA" sz="2200" dirty="0" err="1" smtClean="0"/>
              <a:t>Introduceri</a:t>
            </a:r>
            <a:r>
              <a:rPr lang="en-CA" sz="2200" dirty="0" smtClean="0"/>
              <a:t>		30%</a:t>
            </a:r>
          </a:p>
          <a:p>
            <a:r>
              <a:rPr lang="en-CA" sz="2200" dirty="0" smtClean="0"/>
              <a:t>	2) </a:t>
            </a:r>
            <a:r>
              <a:rPr lang="en-CA" sz="2200" dirty="0" err="1"/>
              <a:t>P</a:t>
            </a:r>
            <a:r>
              <a:rPr lang="en-CA" sz="2200" dirty="0" err="1" smtClean="0"/>
              <a:t>rezentare</a:t>
            </a:r>
            <a:r>
              <a:rPr lang="en-CA" sz="2200" dirty="0" smtClean="0"/>
              <a:t> </a:t>
            </a:r>
            <a:r>
              <a:rPr lang="en-CA" sz="2200" dirty="0" err="1" smtClean="0"/>
              <a:t>stiintifica</a:t>
            </a:r>
            <a:r>
              <a:rPr lang="en-CA" sz="2200" dirty="0" smtClean="0"/>
              <a:t>			30%</a:t>
            </a:r>
          </a:p>
          <a:p>
            <a:endParaRPr lang="en-CA" sz="2200" dirty="0"/>
          </a:p>
          <a:p>
            <a:r>
              <a:rPr lang="en-CA" sz="2200" dirty="0" err="1" smtClean="0"/>
              <a:t>Participare</a:t>
            </a:r>
            <a:r>
              <a:rPr lang="en-CA" sz="2200" dirty="0" smtClean="0"/>
              <a:t> in </a:t>
            </a:r>
            <a:r>
              <a:rPr lang="en-CA" sz="2200" dirty="0" err="1" smtClean="0"/>
              <a:t>clasa</a:t>
            </a:r>
            <a:r>
              <a:rPr lang="en-CA" sz="2200" dirty="0" smtClean="0"/>
              <a:t>				20%</a:t>
            </a:r>
          </a:p>
          <a:p>
            <a:endParaRPr lang="en-CA" sz="2200" dirty="0"/>
          </a:p>
          <a:p>
            <a:r>
              <a:rPr lang="en-CA" sz="2200" dirty="0" smtClean="0"/>
              <a:t>2 </a:t>
            </a:r>
            <a:r>
              <a:rPr lang="en-CA" sz="2200" dirty="0" err="1" smtClean="0"/>
              <a:t>referate</a:t>
            </a:r>
            <a:r>
              <a:rPr lang="en-CA" sz="2200" dirty="0" smtClean="0"/>
              <a:t>					20%</a:t>
            </a:r>
            <a:endParaRPr lang="en-CA" sz="2200" dirty="0"/>
          </a:p>
          <a:p>
            <a:r>
              <a:rPr lang="en-CA" sz="2200" dirty="0" smtClean="0"/>
              <a:t>------------------------------------------------------------------------</a:t>
            </a:r>
          </a:p>
          <a:p>
            <a:r>
              <a:rPr lang="en-CA" sz="2200" b="1" dirty="0" smtClean="0"/>
              <a:t>TOTAL						100%</a:t>
            </a:r>
            <a:endParaRPr lang="en-CA" sz="2200" b="1" dirty="0"/>
          </a:p>
        </p:txBody>
      </p:sp>
    </p:spTree>
    <p:extLst>
      <p:ext uri="{BB962C8B-B14F-4D97-AF65-F5344CB8AC3E}">
        <p14:creationId xmlns:p14="http://schemas.microsoft.com/office/powerpoint/2010/main" val="159255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04" y="227282"/>
            <a:ext cx="587102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CA" sz="2200" b="1" dirty="0" err="1" smtClean="0"/>
              <a:t>Tipuri</a:t>
            </a:r>
            <a:r>
              <a:rPr lang="en-CA" sz="2200" b="1" dirty="0" smtClean="0"/>
              <a:t> de </a:t>
            </a:r>
            <a:r>
              <a:rPr lang="en-CA" sz="2200" b="1" dirty="0" err="1" smtClean="0"/>
              <a:t>documente</a:t>
            </a:r>
            <a:r>
              <a:rPr lang="en-CA" sz="2200" b="1" dirty="0" smtClean="0"/>
              <a:t> </a:t>
            </a:r>
            <a:r>
              <a:rPr lang="en-CA" sz="2200" b="1" dirty="0" err="1" smtClean="0"/>
              <a:t>stiintifice</a:t>
            </a:r>
            <a:endParaRPr lang="en-CA" sz="2200" b="1" dirty="0" smtClean="0"/>
          </a:p>
          <a:p>
            <a:pPr>
              <a:spcBef>
                <a:spcPts val="1800"/>
              </a:spcBef>
            </a:pPr>
            <a:endParaRPr lang="en-CA" sz="2200" b="1" dirty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Articol</a:t>
            </a:r>
            <a:r>
              <a:rPr lang="en-CA" sz="2200" dirty="0" smtClean="0"/>
              <a:t> de </a:t>
            </a:r>
            <a:r>
              <a:rPr lang="en-CA" sz="2200" dirty="0" err="1" smtClean="0"/>
              <a:t>cercetare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Recenzie</a:t>
            </a:r>
            <a:r>
              <a:rPr lang="en-CA" sz="2200" dirty="0" smtClean="0"/>
              <a:t> </a:t>
            </a:r>
            <a:r>
              <a:rPr lang="en-CA" sz="2200" dirty="0" err="1" smtClean="0"/>
              <a:t>sau</a:t>
            </a:r>
            <a:r>
              <a:rPr lang="en-CA" sz="2200" dirty="0" smtClean="0"/>
              <a:t> review</a:t>
            </a:r>
          </a:p>
          <a:p>
            <a:pPr>
              <a:spcBef>
                <a:spcPts val="1800"/>
              </a:spcBef>
            </a:pPr>
            <a:r>
              <a:rPr lang="en-CA" sz="2200" dirty="0" smtClean="0"/>
              <a:t>Editorial / </a:t>
            </a:r>
            <a:r>
              <a:rPr lang="en-CA" sz="2200" dirty="0" err="1" smtClean="0"/>
              <a:t>Perspectiva</a:t>
            </a:r>
            <a:r>
              <a:rPr lang="en-CA" sz="2200" dirty="0" smtClean="0"/>
              <a:t> / </a:t>
            </a:r>
            <a:r>
              <a:rPr lang="en-CA" sz="2200" dirty="0" err="1" smtClean="0"/>
              <a:t>Comentariu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Comentarii</a:t>
            </a:r>
            <a:r>
              <a:rPr lang="en-CA" sz="2200" dirty="0" smtClean="0"/>
              <a:t> la </a:t>
            </a:r>
            <a:r>
              <a:rPr lang="en-CA" sz="2200" dirty="0" err="1" smtClean="0"/>
              <a:t>articole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Articol</a:t>
            </a:r>
            <a:r>
              <a:rPr lang="en-CA" sz="2200" dirty="0" smtClean="0"/>
              <a:t>/</a:t>
            </a:r>
            <a:r>
              <a:rPr lang="en-CA" sz="2200" dirty="0" err="1" smtClean="0"/>
              <a:t>Rezumat</a:t>
            </a:r>
            <a:r>
              <a:rPr lang="en-CA" sz="2200" dirty="0" smtClean="0"/>
              <a:t> in Proceedings (din </a:t>
            </a:r>
            <a:r>
              <a:rPr lang="en-CA" sz="2200" dirty="0" err="1" smtClean="0"/>
              <a:t>prezentari</a:t>
            </a:r>
            <a:r>
              <a:rPr lang="en-CA" sz="2200" dirty="0" smtClean="0"/>
              <a:t> </a:t>
            </a:r>
            <a:r>
              <a:rPr lang="en-CA" sz="2200" dirty="0" err="1" smtClean="0"/>
              <a:t>sau</a:t>
            </a:r>
            <a:r>
              <a:rPr lang="en-CA" sz="2200" dirty="0" smtClean="0"/>
              <a:t> </a:t>
            </a:r>
            <a:r>
              <a:rPr lang="en-CA" sz="2200" dirty="0" err="1" smtClean="0"/>
              <a:t>postere</a:t>
            </a:r>
            <a:r>
              <a:rPr lang="en-CA" sz="2200" dirty="0" smtClean="0"/>
              <a:t> la </a:t>
            </a:r>
            <a:r>
              <a:rPr lang="en-CA" sz="2200" dirty="0" err="1" smtClean="0"/>
              <a:t>conferinte</a:t>
            </a:r>
            <a:r>
              <a:rPr lang="en-CA" sz="2200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Rapoarte</a:t>
            </a:r>
            <a:r>
              <a:rPr lang="en-CA" sz="2200" dirty="0" smtClean="0"/>
              <a:t> </a:t>
            </a:r>
            <a:r>
              <a:rPr lang="en-CA" sz="2200" dirty="0" err="1" smtClean="0"/>
              <a:t>tehnice</a:t>
            </a:r>
            <a:r>
              <a:rPr lang="en-CA" sz="2200" dirty="0" smtClean="0"/>
              <a:t> (</a:t>
            </a:r>
            <a:r>
              <a:rPr lang="en-CA" sz="2200" dirty="0" err="1" smtClean="0"/>
              <a:t>consultanta</a:t>
            </a:r>
            <a:r>
              <a:rPr lang="en-CA" sz="2200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Articole</a:t>
            </a:r>
            <a:r>
              <a:rPr lang="en-CA" sz="2200" dirty="0" smtClean="0"/>
              <a:t> </a:t>
            </a:r>
            <a:r>
              <a:rPr lang="en-CA" sz="2200" dirty="0"/>
              <a:t>in </a:t>
            </a:r>
            <a:r>
              <a:rPr lang="en-CA" sz="2200" dirty="0" err="1"/>
              <a:t>reviste</a:t>
            </a:r>
            <a:r>
              <a:rPr lang="en-CA" sz="2200" dirty="0"/>
              <a:t> </a:t>
            </a:r>
            <a:r>
              <a:rPr lang="en-CA" sz="2200" dirty="0" err="1"/>
              <a:t>pentru</a:t>
            </a:r>
            <a:r>
              <a:rPr lang="en-CA" sz="2200" dirty="0"/>
              <a:t> </a:t>
            </a:r>
            <a:r>
              <a:rPr lang="en-CA" sz="2200" dirty="0" err="1"/>
              <a:t>publicul</a:t>
            </a:r>
            <a:r>
              <a:rPr lang="en-CA" sz="2200" dirty="0"/>
              <a:t> </a:t>
            </a:r>
            <a:r>
              <a:rPr lang="en-CA" sz="2200" dirty="0" err="1" smtClean="0"/>
              <a:t>larg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Bloguri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Dizertatii</a:t>
            </a:r>
            <a:r>
              <a:rPr lang="en-CA" sz="2200" dirty="0" smtClean="0"/>
              <a:t> / </a:t>
            </a:r>
            <a:r>
              <a:rPr lang="en-CA" sz="2200" dirty="0" err="1" smtClean="0"/>
              <a:t>Teze</a:t>
            </a:r>
            <a:r>
              <a:rPr lang="en-CA" sz="2200" dirty="0" smtClean="0"/>
              <a:t> de </a:t>
            </a:r>
            <a:r>
              <a:rPr lang="en-CA" sz="2200" dirty="0" err="1"/>
              <a:t>L</a:t>
            </a:r>
            <a:r>
              <a:rPr lang="en-CA" sz="2200" dirty="0" err="1" smtClean="0"/>
              <a:t>icenta</a:t>
            </a:r>
            <a:r>
              <a:rPr lang="en-CA" sz="2200" dirty="0" smtClean="0"/>
              <a:t> </a:t>
            </a:r>
            <a:r>
              <a:rPr lang="en-CA" sz="2200" dirty="0" err="1" smtClean="0"/>
              <a:t>sau</a:t>
            </a:r>
            <a:r>
              <a:rPr lang="en-CA" sz="2200" dirty="0" smtClean="0"/>
              <a:t> </a:t>
            </a:r>
            <a:r>
              <a:rPr lang="en-CA" sz="2200" dirty="0" err="1" smtClean="0"/>
              <a:t>Masterat</a:t>
            </a:r>
            <a:endParaRPr lang="en-CA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6216733" y="227282"/>
            <a:ext cx="233218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CA" sz="2200" b="1" dirty="0" smtClean="0"/>
              <a:t>Peer-review</a:t>
            </a:r>
          </a:p>
          <a:p>
            <a:pPr>
              <a:spcBef>
                <a:spcPts val="1800"/>
              </a:spcBef>
            </a:pPr>
            <a:endParaRPr lang="en-CA" sz="2200" b="1" dirty="0"/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Da/Nu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De </a:t>
            </a:r>
            <a:r>
              <a:rPr lang="en-CA" sz="2200" b="1" dirty="0" err="1" smtClean="0"/>
              <a:t>obicei</a:t>
            </a:r>
            <a:r>
              <a:rPr lang="en-CA" sz="2200" b="1" dirty="0" smtClean="0"/>
              <a:t> NU </a:t>
            </a:r>
            <a:r>
              <a:rPr lang="en-CA" sz="2200" b="1" dirty="0" smtClean="0">
                <a:solidFill>
                  <a:schemeClr val="bg1"/>
                </a:solidFill>
              </a:rPr>
              <a:t>………..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De </a:t>
            </a:r>
            <a:r>
              <a:rPr lang="en-CA" sz="2200" b="1" dirty="0" err="1" smtClean="0"/>
              <a:t>obicei</a:t>
            </a:r>
            <a:r>
              <a:rPr lang="en-CA" sz="2200" b="1" dirty="0" smtClean="0"/>
              <a:t> 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NU (partial)</a:t>
            </a:r>
            <a:endParaRPr lang="en-CA" sz="2200" b="1" dirty="0"/>
          </a:p>
        </p:txBody>
      </p:sp>
      <p:sp>
        <p:nvSpPr>
          <p:cNvPr id="2" name="Rectangle 1"/>
          <p:cNvSpPr/>
          <p:nvPr/>
        </p:nvSpPr>
        <p:spPr>
          <a:xfrm>
            <a:off x="0" y="3657600"/>
            <a:ext cx="9144000" cy="320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9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04" y="227282"/>
            <a:ext cx="587102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CA" sz="2200" b="1" dirty="0" err="1" smtClean="0"/>
              <a:t>Tipuri</a:t>
            </a:r>
            <a:r>
              <a:rPr lang="en-CA" sz="2200" b="1" dirty="0" smtClean="0"/>
              <a:t> de </a:t>
            </a:r>
            <a:r>
              <a:rPr lang="en-CA" sz="2200" b="1" dirty="0" err="1" smtClean="0"/>
              <a:t>documente</a:t>
            </a:r>
            <a:r>
              <a:rPr lang="en-CA" sz="2200" b="1" dirty="0" smtClean="0"/>
              <a:t> </a:t>
            </a:r>
            <a:r>
              <a:rPr lang="en-CA" sz="2200" b="1" dirty="0" err="1" smtClean="0"/>
              <a:t>stiintifice</a:t>
            </a:r>
            <a:endParaRPr lang="en-CA" sz="2200" b="1" dirty="0" smtClean="0"/>
          </a:p>
          <a:p>
            <a:pPr>
              <a:spcBef>
                <a:spcPts val="1800"/>
              </a:spcBef>
            </a:pPr>
            <a:endParaRPr lang="en-CA" sz="2200" b="1" dirty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Articol</a:t>
            </a:r>
            <a:r>
              <a:rPr lang="en-CA" sz="2200" dirty="0" smtClean="0"/>
              <a:t> de </a:t>
            </a:r>
            <a:r>
              <a:rPr lang="en-CA" sz="2200" dirty="0" err="1" smtClean="0"/>
              <a:t>cercetare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Recenzie</a:t>
            </a:r>
            <a:r>
              <a:rPr lang="en-CA" sz="2200" dirty="0" smtClean="0"/>
              <a:t> </a:t>
            </a:r>
            <a:r>
              <a:rPr lang="en-CA" sz="2200" dirty="0" err="1" smtClean="0"/>
              <a:t>sau</a:t>
            </a:r>
            <a:r>
              <a:rPr lang="en-CA" sz="2200" dirty="0" smtClean="0"/>
              <a:t> review</a:t>
            </a:r>
          </a:p>
          <a:p>
            <a:pPr>
              <a:spcBef>
                <a:spcPts val="1800"/>
              </a:spcBef>
            </a:pPr>
            <a:r>
              <a:rPr lang="en-CA" sz="2200" dirty="0" smtClean="0"/>
              <a:t>Editorial / </a:t>
            </a:r>
            <a:r>
              <a:rPr lang="en-CA" sz="2200" dirty="0" err="1" smtClean="0"/>
              <a:t>Perspectiva</a:t>
            </a:r>
            <a:r>
              <a:rPr lang="en-CA" sz="2200" dirty="0" smtClean="0"/>
              <a:t> / </a:t>
            </a:r>
            <a:r>
              <a:rPr lang="en-CA" sz="2200" dirty="0" err="1" smtClean="0"/>
              <a:t>Comentariu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Comentarii</a:t>
            </a:r>
            <a:r>
              <a:rPr lang="en-CA" sz="2200" dirty="0" smtClean="0"/>
              <a:t> la </a:t>
            </a:r>
            <a:r>
              <a:rPr lang="en-CA" sz="2200" dirty="0" err="1" smtClean="0"/>
              <a:t>articole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Articol</a:t>
            </a:r>
            <a:r>
              <a:rPr lang="en-CA" sz="2200" dirty="0" smtClean="0"/>
              <a:t>/</a:t>
            </a:r>
            <a:r>
              <a:rPr lang="en-CA" sz="2200" dirty="0" err="1" smtClean="0"/>
              <a:t>Rezumat</a:t>
            </a:r>
            <a:r>
              <a:rPr lang="en-CA" sz="2200" dirty="0" smtClean="0"/>
              <a:t> in Proceedings (din </a:t>
            </a:r>
            <a:r>
              <a:rPr lang="en-CA" sz="2200" dirty="0" err="1" smtClean="0"/>
              <a:t>prezentari</a:t>
            </a:r>
            <a:r>
              <a:rPr lang="en-CA" sz="2200" dirty="0" smtClean="0"/>
              <a:t> </a:t>
            </a:r>
            <a:r>
              <a:rPr lang="en-CA" sz="2200" dirty="0" err="1" smtClean="0"/>
              <a:t>sau</a:t>
            </a:r>
            <a:r>
              <a:rPr lang="en-CA" sz="2200" dirty="0" smtClean="0"/>
              <a:t> </a:t>
            </a:r>
            <a:r>
              <a:rPr lang="en-CA" sz="2200" dirty="0" err="1" smtClean="0"/>
              <a:t>postere</a:t>
            </a:r>
            <a:r>
              <a:rPr lang="en-CA" sz="2200" dirty="0" smtClean="0"/>
              <a:t> la </a:t>
            </a:r>
            <a:r>
              <a:rPr lang="en-CA" sz="2200" dirty="0" err="1" smtClean="0"/>
              <a:t>conferinte</a:t>
            </a:r>
            <a:r>
              <a:rPr lang="en-CA" sz="2200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Rapoarte</a:t>
            </a:r>
            <a:r>
              <a:rPr lang="en-CA" sz="2200" dirty="0" smtClean="0"/>
              <a:t> </a:t>
            </a:r>
            <a:r>
              <a:rPr lang="en-CA" sz="2200" dirty="0" err="1" smtClean="0"/>
              <a:t>tehnice</a:t>
            </a:r>
            <a:r>
              <a:rPr lang="en-CA" sz="2200" dirty="0" smtClean="0"/>
              <a:t> (</a:t>
            </a:r>
            <a:r>
              <a:rPr lang="en-CA" sz="2200" dirty="0" err="1" smtClean="0"/>
              <a:t>consultanta</a:t>
            </a:r>
            <a:r>
              <a:rPr lang="en-CA" sz="2200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Articole</a:t>
            </a:r>
            <a:r>
              <a:rPr lang="en-CA" sz="2200" dirty="0" smtClean="0"/>
              <a:t> </a:t>
            </a:r>
            <a:r>
              <a:rPr lang="en-CA" sz="2200" dirty="0"/>
              <a:t>in </a:t>
            </a:r>
            <a:r>
              <a:rPr lang="en-CA" sz="2200" dirty="0" err="1"/>
              <a:t>reviste</a:t>
            </a:r>
            <a:r>
              <a:rPr lang="en-CA" sz="2200" dirty="0"/>
              <a:t> </a:t>
            </a:r>
            <a:r>
              <a:rPr lang="en-CA" sz="2200" dirty="0" err="1"/>
              <a:t>pentru</a:t>
            </a:r>
            <a:r>
              <a:rPr lang="en-CA" sz="2200" dirty="0"/>
              <a:t> </a:t>
            </a:r>
            <a:r>
              <a:rPr lang="en-CA" sz="2200" dirty="0" err="1"/>
              <a:t>publicul</a:t>
            </a:r>
            <a:r>
              <a:rPr lang="en-CA" sz="2200" dirty="0"/>
              <a:t> </a:t>
            </a:r>
            <a:r>
              <a:rPr lang="en-CA" sz="2200" dirty="0" err="1" smtClean="0"/>
              <a:t>larg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Bloguri</a:t>
            </a:r>
            <a:endParaRPr lang="en-CA" sz="2200" dirty="0" smtClean="0"/>
          </a:p>
          <a:p>
            <a:pPr>
              <a:spcBef>
                <a:spcPts val="1800"/>
              </a:spcBef>
            </a:pPr>
            <a:r>
              <a:rPr lang="en-CA" sz="2200" dirty="0" err="1" smtClean="0"/>
              <a:t>Dizertatii</a:t>
            </a:r>
            <a:r>
              <a:rPr lang="en-CA" sz="2200" dirty="0" smtClean="0"/>
              <a:t> / </a:t>
            </a:r>
            <a:r>
              <a:rPr lang="en-CA" sz="2200" dirty="0" err="1" smtClean="0"/>
              <a:t>Teze</a:t>
            </a:r>
            <a:r>
              <a:rPr lang="en-CA" sz="2200" dirty="0" smtClean="0"/>
              <a:t> de </a:t>
            </a:r>
            <a:r>
              <a:rPr lang="en-CA" sz="2200" dirty="0" err="1"/>
              <a:t>L</a:t>
            </a:r>
            <a:r>
              <a:rPr lang="en-CA" sz="2200" dirty="0" err="1" smtClean="0"/>
              <a:t>icenta</a:t>
            </a:r>
            <a:r>
              <a:rPr lang="en-CA" sz="2200" dirty="0" smtClean="0"/>
              <a:t> </a:t>
            </a:r>
            <a:r>
              <a:rPr lang="en-CA" sz="2200" dirty="0" err="1" smtClean="0"/>
              <a:t>sau</a:t>
            </a:r>
            <a:r>
              <a:rPr lang="en-CA" sz="2200" dirty="0" smtClean="0"/>
              <a:t> </a:t>
            </a:r>
            <a:r>
              <a:rPr lang="en-CA" sz="2200" dirty="0" err="1" smtClean="0"/>
              <a:t>Masterat</a:t>
            </a:r>
            <a:endParaRPr lang="en-CA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6216733" y="227282"/>
            <a:ext cx="233218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CA" sz="2200" b="1" dirty="0" smtClean="0"/>
              <a:t>Peer-review</a:t>
            </a:r>
          </a:p>
          <a:p>
            <a:pPr>
              <a:spcBef>
                <a:spcPts val="1800"/>
              </a:spcBef>
            </a:pPr>
            <a:endParaRPr lang="en-CA" sz="2200" b="1" dirty="0"/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Da/Nu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De </a:t>
            </a:r>
            <a:r>
              <a:rPr lang="en-CA" sz="2200" b="1" dirty="0" err="1" smtClean="0"/>
              <a:t>obicei</a:t>
            </a:r>
            <a:r>
              <a:rPr lang="en-CA" sz="2200" b="1" dirty="0" smtClean="0"/>
              <a:t> NU </a:t>
            </a:r>
            <a:r>
              <a:rPr lang="en-CA" sz="2200" b="1" dirty="0" smtClean="0">
                <a:solidFill>
                  <a:schemeClr val="bg1"/>
                </a:solidFill>
              </a:rPr>
              <a:t>………..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De </a:t>
            </a:r>
            <a:r>
              <a:rPr lang="en-CA" sz="2200" b="1" dirty="0" err="1" smtClean="0"/>
              <a:t>obicei</a:t>
            </a:r>
            <a:r>
              <a:rPr lang="en-CA" sz="2200" b="1" dirty="0" smtClean="0"/>
              <a:t> 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NU</a:t>
            </a:r>
          </a:p>
          <a:p>
            <a:pPr>
              <a:spcBef>
                <a:spcPts val="1800"/>
              </a:spcBef>
            </a:pPr>
            <a:r>
              <a:rPr lang="en-CA" sz="2200" b="1" dirty="0" smtClean="0"/>
              <a:t>NU (partial)</a:t>
            </a:r>
            <a:endParaRPr lang="en-CA" sz="2200" b="1" dirty="0"/>
          </a:p>
        </p:txBody>
      </p:sp>
    </p:spTree>
    <p:extLst>
      <p:ext uri="{BB962C8B-B14F-4D97-AF65-F5344CB8AC3E}">
        <p14:creationId xmlns:p14="http://schemas.microsoft.com/office/powerpoint/2010/main" val="187612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219" y="1069111"/>
            <a:ext cx="366568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Documentele</a:t>
            </a:r>
            <a:r>
              <a:rPr lang="en-CA" sz="2400" b="1" dirty="0" smtClean="0"/>
              <a:t> </a:t>
            </a:r>
            <a:r>
              <a:rPr lang="en-CA" sz="2400" b="1" dirty="0" err="1"/>
              <a:t>s</a:t>
            </a:r>
            <a:r>
              <a:rPr lang="en-CA" sz="2400" b="1" dirty="0" err="1" smtClean="0"/>
              <a:t>tiintifice</a:t>
            </a:r>
            <a:r>
              <a:rPr lang="en-CA" sz="2400" b="1" dirty="0" smtClean="0"/>
              <a:t> spun </a:t>
            </a:r>
            <a:r>
              <a:rPr lang="en-CA" sz="2400" b="1" dirty="0" err="1" smtClean="0"/>
              <a:t>Povesti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stiintifice</a:t>
            </a:r>
            <a:endParaRPr lang="en-CA" sz="2400" b="1" dirty="0" smtClean="0"/>
          </a:p>
          <a:p>
            <a:endParaRPr lang="en-CA" dirty="0" smtClean="0"/>
          </a:p>
          <a:p>
            <a:endParaRPr lang="en-CA" dirty="0"/>
          </a:p>
          <a:p>
            <a:r>
              <a:rPr lang="en-CA" sz="2400" dirty="0" err="1" smtClean="0"/>
              <a:t>Pentru</a:t>
            </a:r>
            <a:r>
              <a:rPr lang="en-CA" sz="2400" dirty="0" smtClean="0"/>
              <a:t> a fi </a:t>
            </a:r>
            <a:r>
              <a:rPr lang="en-CA" sz="2400" dirty="0" err="1" smtClean="0"/>
              <a:t>interesante</a:t>
            </a:r>
            <a:r>
              <a:rPr lang="en-CA" sz="2400" dirty="0" smtClean="0"/>
              <a:t> </a:t>
            </a:r>
            <a:r>
              <a:rPr lang="en-CA" sz="2400" dirty="0" err="1" smtClean="0"/>
              <a:t>pentru</a:t>
            </a:r>
            <a:r>
              <a:rPr lang="en-CA" sz="2400" dirty="0" smtClean="0"/>
              <a:t> </a:t>
            </a:r>
            <a:r>
              <a:rPr lang="en-CA" sz="2400" dirty="0" err="1" smtClean="0"/>
              <a:t>oamenii</a:t>
            </a:r>
            <a:r>
              <a:rPr lang="en-CA" sz="2400" dirty="0" smtClean="0"/>
              <a:t> de </a:t>
            </a:r>
            <a:r>
              <a:rPr lang="en-CA" sz="2400" dirty="0" err="1" smtClean="0"/>
              <a:t>stiinta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</a:t>
            </a:r>
            <a:r>
              <a:rPr lang="en-CA" sz="2400" dirty="0" err="1" smtClean="0"/>
              <a:t>publicul</a:t>
            </a:r>
            <a:r>
              <a:rPr lang="en-CA" sz="2400" dirty="0" smtClean="0"/>
              <a:t> </a:t>
            </a:r>
            <a:r>
              <a:rPr lang="en-CA" sz="2400" dirty="0" err="1" smtClean="0"/>
              <a:t>larg</a:t>
            </a:r>
            <a:r>
              <a:rPr lang="en-CA" sz="2400" dirty="0" smtClean="0"/>
              <a:t>, un document </a:t>
            </a:r>
            <a:r>
              <a:rPr lang="en-CA" sz="2400" dirty="0" err="1" smtClean="0"/>
              <a:t>stiintific</a:t>
            </a:r>
            <a:r>
              <a:rPr lang="en-CA" sz="2400" dirty="0" smtClean="0"/>
              <a:t> </a:t>
            </a:r>
            <a:r>
              <a:rPr lang="en-CA" sz="2400" dirty="0" err="1" smtClean="0"/>
              <a:t>trebuie</a:t>
            </a:r>
            <a:r>
              <a:rPr lang="en-CA" sz="2400" dirty="0" smtClean="0"/>
              <a:t> </a:t>
            </a:r>
            <a:r>
              <a:rPr lang="en-CA" sz="2400" dirty="0" err="1" smtClean="0"/>
              <a:t>sa</a:t>
            </a:r>
            <a:r>
              <a:rPr lang="en-CA" sz="2400" dirty="0" smtClean="0"/>
              <a:t> </a:t>
            </a:r>
            <a:r>
              <a:rPr lang="en-CA" sz="2400" dirty="0" err="1" smtClean="0"/>
              <a:t>cuprinde</a:t>
            </a:r>
            <a:r>
              <a:rPr lang="en-CA" sz="2400" dirty="0" smtClean="0"/>
              <a:t> </a:t>
            </a:r>
            <a:r>
              <a:rPr lang="en-CA" sz="2400" dirty="0" err="1" smtClean="0"/>
              <a:t>elementele</a:t>
            </a:r>
            <a:r>
              <a:rPr lang="en-CA" sz="2400" dirty="0" smtClean="0"/>
              <a:t> </a:t>
            </a:r>
            <a:r>
              <a:rPr lang="en-CA" sz="2400" dirty="0" err="1" smtClean="0"/>
              <a:t>unei</a:t>
            </a:r>
            <a:r>
              <a:rPr lang="en-CA" sz="2400" dirty="0" smtClean="0"/>
              <a:t> </a:t>
            </a:r>
            <a:r>
              <a:rPr lang="en-CA" sz="2400" dirty="0" err="1" smtClean="0"/>
              <a:t>povesti</a:t>
            </a:r>
            <a:r>
              <a:rPr lang="en-CA" sz="2400" dirty="0" smtClean="0"/>
              <a:t>.</a:t>
            </a:r>
            <a:endParaRPr lang="en-CA" sz="2400" dirty="0"/>
          </a:p>
        </p:txBody>
      </p:sp>
      <p:pic>
        <p:nvPicPr>
          <p:cNvPr id="1030" name="Picture 6" descr="http://revistanautilus.ro/wp-content/uploads/2011/11/George-Orwell_Ferma-animale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084" y="192566"/>
            <a:ext cx="3829916" cy="643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9630" y="4922912"/>
            <a:ext cx="5044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https://www.youtube.com/watch?v=yddgjuEMKXc</a:t>
            </a:r>
          </a:p>
        </p:txBody>
      </p:sp>
    </p:spTree>
    <p:extLst>
      <p:ext uri="{BB962C8B-B14F-4D97-AF65-F5344CB8AC3E}">
        <p14:creationId xmlns:p14="http://schemas.microsoft.com/office/powerpoint/2010/main" val="252737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68302"/>
            <a:ext cx="510193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/>
              <a:t>Elementele</a:t>
            </a:r>
            <a:r>
              <a:rPr lang="en-CA" sz="2400" b="1" dirty="0"/>
              <a:t> </a:t>
            </a:r>
            <a:r>
              <a:rPr lang="en-CA" sz="2400" b="1" dirty="0" err="1"/>
              <a:t>unei</a:t>
            </a:r>
            <a:r>
              <a:rPr lang="en-CA" sz="2400" b="1" dirty="0"/>
              <a:t> </a:t>
            </a:r>
            <a:r>
              <a:rPr lang="en-CA" sz="2400" b="1" dirty="0" err="1" smtClean="0"/>
              <a:t>povestiri</a:t>
            </a:r>
            <a:endParaRPr lang="en-CA" b="1" dirty="0"/>
          </a:p>
          <a:p>
            <a:endParaRPr lang="en-CA" dirty="0"/>
          </a:p>
          <a:p>
            <a:r>
              <a:rPr lang="en-CA" sz="2000" b="1" dirty="0"/>
              <a:t>I. </a:t>
            </a:r>
            <a:r>
              <a:rPr lang="en-CA" sz="2000" b="1" dirty="0" err="1"/>
              <a:t>Expozitiunea</a:t>
            </a:r>
            <a:r>
              <a:rPr lang="en-CA" sz="2000" b="1" dirty="0"/>
              <a:t> </a:t>
            </a:r>
            <a:r>
              <a:rPr lang="en-CA" sz="2000" b="1" dirty="0" err="1"/>
              <a:t>sau</a:t>
            </a:r>
            <a:r>
              <a:rPr lang="en-CA" sz="2000" b="1" dirty="0"/>
              <a:t> </a:t>
            </a:r>
            <a:r>
              <a:rPr lang="en-CA" sz="2000" b="1" dirty="0" err="1"/>
              <a:t>expozitia</a:t>
            </a:r>
            <a:r>
              <a:rPr lang="en-CA" sz="2000" dirty="0"/>
              <a:t> (</a:t>
            </a:r>
            <a:r>
              <a:rPr lang="en-CA" sz="2000" dirty="0" err="1"/>
              <a:t>partea</a:t>
            </a:r>
            <a:r>
              <a:rPr lang="en-CA" sz="2000" dirty="0"/>
              <a:t> </a:t>
            </a:r>
            <a:r>
              <a:rPr lang="en-CA" sz="2000" dirty="0" err="1"/>
              <a:t>introductiva</a:t>
            </a:r>
            <a:r>
              <a:rPr lang="en-CA" sz="2000" dirty="0"/>
              <a:t> in care </a:t>
            </a:r>
            <a:r>
              <a:rPr lang="en-CA" sz="2000" dirty="0" smtClean="0"/>
              <a:t>se </a:t>
            </a:r>
            <a:r>
              <a:rPr lang="en-CA" sz="2000" dirty="0" err="1" smtClean="0"/>
              <a:t>prezinta</a:t>
            </a:r>
            <a:r>
              <a:rPr lang="en-CA" sz="2000" dirty="0" smtClean="0"/>
              <a:t> </a:t>
            </a:r>
            <a:r>
              <a:rPr lang="en-CA" sz="2000" dirty="0" err="1"/>
              <a:t>locul</a:t>
            </a:r>
            <a:r>
              <a:rPr lang="en-CA" sz="2000" dirty="0"/>
              <a:t>, </a:t>
            </a:r>
            <a:r>
              <a:rPr lang="en-CA" sz="2000" dirty="0" err="1"/>
              <a:t>timpul</a:t>
            </a:r>
            <a:r>
              <a:rPr lang="en-CA" sz="2000" dirty="0"/>
              <a:t> </a:t>
            </a:r>
            <a:r>
              <a:rPr lang="en-CA" sz="2000" dirty="0" err="1"/>
              <a:t>actiunii</a:t>
            </a:r>
            <a:r>
              <a:rPr lang="en-CA" sz="2000" dirty="0"/>
              <a:t> </a:t>
            </a:r>
            <a:r>
              <a:rPr lang="en-CA" sz="2000" dirty="0" err="1"/>
              <a:t>si</a:t>
            </a:r>
            <a:r>
              <a:rPr lang="en-CA" sz="2000" dirty="0"/>
              <a:t> </a:t>
            </a:r>
            <a:r>
              <a:rPr lang="en-CA" sz="2000" dirty="0" err="1"/>
              <a:t>unele</a:t>
            </a:r>
            <a:r>
              <a:rPr lang="en-CA" sz="2000" dirty="0"/>
              <a:t> </a:t>
            </a:r>
            <a:r>
              <a:rPr lang="en-CA" sz="2000" dirty="0" err="1"/>
              <a:t>dintre</a:t>
            </a:r>
            <a:r>
              <a:rPr lang="en-CA" sz="2000" dirty="0"/>
              <a:t> </a:t>
            </a:r>
            <a:r>
              <a:rPr lang="en-CA" sz="2000" dirty="0" err="1"/>
              <a:t>personaje</a:t>
            </a:r>
            <a:r>
              <a:rPr lang="en-CA" sz="2000" dirty="0"/>
              <a:t>); </a:t>
            </a:r>
            <a:br>
              <a:rPr lang="en-CA" sz="2000" dirty="0"/>
            </a:br>
            <a:r>
              <a:rPr lang="en-CA" sz="2000" dirty="0"/>
              <a:t/>
            </a:r>
            <a:br>
              <a:rPr lang="en-CA" sz="2000" dirty="0"/>
            </a:br>
            <a:r>
              <a:rPr lang="en-CA" sz="2000" b="1" dirty="0"/>
              <a:t>II</a:t>
            </a:r>
            <a:r>
              <a:rPr lang="en-CA" sz="2000" dirty="0"/>
              <a:t>. </a:t>
            </a:r>
            <a:r>
              <a:rPr lang="en-CA" sz="2000" b="1" dirty="0" err="1"/>
              <a:t>Intriga</a:t>
            </a:r>
            <a:r>
              <a:rPr lang="en-CA" sz="2000" dirty="0"/>
              <a:t> (</a:t>
            </a:r>
            <a:r>
              <a:rPr lang="en-CA" sz="2000" dirty="0" err="1"/>
              <a:t>momentul</a:t>
            </a:r>
            <a:r>
              <a:rPr lang="en-CA" sz="2000" dirty="0"/>
              <a:t> </a:t>
            </a:r>
            <a:r>
              <a:rPr lang="en-CA" sz="2000" dirty="0" err="1"/>
              <a:t>sau</a:t>
            </a:r>
            <a:r>
              <a:rPr lang="en-CA" sz="2000" dirty="0"/>
              <a:t> </a:t>
            </a:r>
            <a:r>
              <a:rPr lang="en-CA" sz="2000" dirty="0" err="1"/>
              <a:t>faptul</a:t>
            </a:r>
            <a:r>
              <a:rPr lang="en-CA" sz="2000" dirty="0"/>
              <a:t> important care </a:t>
            </a:r>
            <a:r>
              <a:rPr lang="en-CA" sz="2000" dirty="0" err="1"/>
              <a:t>determina</a:t>
            </a:r>
            <a:r>
              <a:rPr lang="en-CA" sz="2000" dirty="0"/>
              <a:t> </a:t>
            </a:r>
            <a:r>
              <a:rPr lang="en-CA" sz="2000" dirty="0" err="1"/>
              <a:t>intreaga</a:t>
            </a:r>
            <a:r>
              <a:rPr lang="en-CA" sz="2000" dirty="0"/>
              <a:t> </a:t>
            </a:r>
            <a:r>
              <a:rPr lang="en-CA" sz="2000" dirty="0" err="1"/>
              <a:t>desfasurare</a:t>
            </a:r>
            <a:r>
              <a:rPr lang="en-CA" sz="2000" dirty="0"/>
              <a:t> a </a:t>
            </a:r>
            <a:r>
              <a:rPr lang="en-CA" sz="2000" dirty="0" err="1"/>
              <a:t>actiunii</a:t>
            </a:r>
            <a:r>
              <a:rPr lang="en-CA" sz="2000" dirty="0"/>
              <a:t>); </a:t>
            </a:r>
            <a:br>
              <a:rPr lang="en-CA" sz="2000" dirty="0"/>
            </a:br>
            <a:r>
              <a:rPr lang="en-CA" sz="2000" dirty="0"/>
              <a:t/>
            </a:r>
            <a:br>
              <a:rPr lang="en-CA" sz="2000" dirty="0"/>
            </a:br>
            <a:r>
              <a:rPr lang="en-CA" sz="2000" b="1" dirty="0"/>
              <a:t>III. </a:t>
            </a:r>
            <a:r>
              <a:rPr lang="en-CA" sz="2000" b="1" dirty="0" err="1"/>
              <a:t>Desfasurarea</a:t>
            </a:r>
            <a:r>
              <a:rPr lang="en-CA" sz="2000" b="1" dirty="0"/>
              <a:t> </a:t>
            </a:r>
            <a:r>
              <a:rPr lang="en-CA" sz="2000" b="1" dirty="0" err="1"/>
              <a:t>actiunii</a:t>
            </a:r>
            <a:r>
              <a:rPr lang="en-CA" sz="2000" dirty="0"/>
              <a:t> (</a:t>
            </a:r>
            <a:r>
              <a:rPr lang="en-CA" sz="2000" dirty="0" err="1"/>
              <a:t>partea</a:t>
            </a:r>
            <a:r>
              <a:rPr lang="en-CA" sz="2000" dirty="0"/>
              <a:t> </a:t>
            </a:r>
            <a:r>
              <a:rPr lang="en-CA" sz="2000" dirty="0" err="1"/>
              <a:t>cea</a:t>
            </a:r>
            <a:r>
              <a:rPr lang="en-CA" sz="2000" dirty="0"/>
              <a:t> </a:t>
            </a:r>
            <a:r>
              <a:rPr lang="en-CA" sz="2000" dirty="0" err="1"/>
              <a:t>mai</a:t>
            </a:r>
            <a:r>
              <a:rPr lang="en-CA" sz="2000" dirty="0"/>
              <a:t> </a:t>
            </a:r>
            <a:r>
              <a:rPr lang="en-CA" sz="2000" dirty="0" err="1"/>
              <a:t>intinsa</a:t>
            </a:r>
            <a:r>
              <a:rPr lang="en-CA" sz="2000" dirty="0"/>
              <a:t>, care </a:t>
            </a:r>
            <a:r>
              <a:rPr lang="en-CA" sz="2000" dirty="0" err="1"/>
              <a:t>cuprinde</a:t>
            </a:r>
            <a:r>
              <a:rPr lang="en-CA" sz="2000" dirty="0"/>
              <a:t> </a:t>
            </a:r>
            <a:r>
              <a:rPr lang="en-CA" sz="2000" dirty="0" err="1"/>
              <a:t>faptele</a:t>
            </a:r>
            <a:r>
              <a:rPr lang="en-CA" sz="2000" dirty="0"/>
              <a:t>, </a:t>
            </a:r>
            <a:r>
              <a:rPr lang="en-CA" sz="2000" dirty="0" err="1"/>
              <a:t>intamplarile</a:t>
            </a:r>
            <a:r>
              <a:rPr lang="en-CA" sz="2000" dirty="0"/>
              <a:t> determinate de </a:t>
            </a:r>
            <a:r>
              <a:rPr lang="en-CA" sz="2000" dirty="0" err="1"/>
              <a:t>intriga</a:t>
            </a:r>
            <a:r>
              <a:rPr lang="en-CA" sz="2000" dirty="0"/>
              <a:t>); </a:t>
            </a:r>
            <a:br>
              <a:rPr lang="en-CA" sz="2000" dirty="0"/>
            </a:br>
            <a:r>
              <a:rPr lang="en-CA" sz="2000" dirty="0"/>
              <a:t/>
            </a:r>
            <a:br>
              <a:rPr lang="en-CA" sz="2000" dirty="0"/>
            </a:br>
            <a:r>
              <a:rPr lang="en-CA" sz="2000" b="1" dirty="0"/>
              <a:t>IV. </a:t>
            </a:r>
            <a:r>
              <a:rPr lang="en-CA" sz="2000" b="1" dirty="0" err="1"/>
              <a:t>Punctul</a:t>
            </a:r>
            <a:r>
              <a:rPr lang="en-CA" sz="2000" b="1" dirty="0"/>
              <a:t> culminant</a:t>
            </a:r>
            <a:r>
              <a:rPr lang="en-CA" sz="2000" dirty="0"/>
              <a:t> (</a:t>
            </a:r>
            <a:r>
              <a:rPr lang="en-CA" sz="2000" dirty="0" err="1"/>
              <a:t>partea</a:t>
            </a:r>
            <a:r>
              <a:rPr lang="en-CA" sz="2000" dirty="0"/>
              <a:t> care </a:t>
            </a:r>
            <a:r>
              <a:rPr lang="en-CA" sz="2000" dirty="0" err="1"/>
              <a:t>cuprinde</a:t>
            </a:r>
            <a:r>
              <a:rPr lang="en-CA" sz="2000" dirty="0"/>
              <a:t> </a:t>
            </a:r>
            <a:r>
              <a:rPr lang="en-CA" sz="2000" dirty="0" err="1"/>
              <a:t>momentul</a:t>
            </a:r>
            <a:r>
              <a:rPr lang="en-CA" sz="2000" dirty="0"/>
              <a:t> de maxima </a:t>
            </a:r>
            <a:r>
              <a:rPr lang="en-CA" sz="2000" dirty="0" err="1"/>
              <a:t>incordare</a:t>
            </a:r>
            <a:r>
              <a:rPr lang="en-CA" sz="2000" dirty="0"/>
              <a:t>, de </a:t>
            </a:r>
            <a:r>
              <a:rPr lang="en-CA" sz="2000" dirty="0" err="1"/>
              <a:t>intensitate</a:t>
            </a:r>
            <a:r>
              <a:rPr lang="en-CA" sz="2000" dirty="0"/>
              <a:t> in </a:t>
            </a:r>
            <a:r>
              <a:rPr lang="en-CA" sz="2000" dirty="0" err="1"/>
              <a:t>desfasurarea</a:t>
            </a:r>
            <a:r>
              <a:rPr lang="en-CA" sz="2000" dirty="0"/>
              <a:t> </a:t>
            </a:r>
            <a:r>
              <a:rPr lang="en-CA" sz="2000" dirty="0" err="1"/>
              <a:t>actiunii</a:t>
            </a:r>
            <a:r>
              <a:rPr lang="en-CA" sz="2000" dirty="0"/>
              <a:t>); </a:t>
            </a:r>
            <a:br>
              <a:rPr lang="en-CA" sz="2000" dirty="0"/>
            </a:br>
            <a:r>
              <a:rPr lang="en-CA" sz="2000" dirty="0"/>
              <a:t/>
            </a:r>
            <a:br>
              <a:rPr lang="en-CA" sz="2000" dirty="0"/>
            </a:br>
            <a:r>
              <a:rPr lang="en-CA" sz="2000" b="1" dirty="0"/>
              <a:t>V. </a:t>
            </a:r>
            <a:r>
              <a:rPr lang="en-CA" sz="2000" b="1" dirty="0" err="1"/>
              <a:t>Deznodamantul</a:t>
            </a:r>
            <a:r>
              <a:rPr lang="en-CA" sz="2000" dirty="0"/>
              <a:t> (ultima parte, care </a:t>
            </a:r>
            <a:r>
              <a:rPr lang="en-CA" sz="2000" dirty="0" err="1"/>
              <a:t>cuprinde</a:t>
            </a:r>
            <a:r>
              <a:rPr lang="en-CA" sz="2000" dirty="0"/>
              <a:t> </a:t>
            </a:r>
            <a:r>
              <a:rPr lang="en-CA" sz="2000" dirty="0" err="1"/>
              <a:t>sfarsitul</a:t>
            </a:r>
            <a:r>
              <a:rPr lang="en-CA" sz="2000" dirty="0"/>
              <a:t> </a:t>
            </a:r>
            <a:r>
              <a:rPr lang="en-CA" sz="2000" dirty="0" err="1"/>
              <a:t>actiunii</a:t>
            </a:r>
            <a:r>
              <a:rPr lang="en-CA" sz="2000" dirty="0"/>
              <a:t>, al </a:t>
            </a:r>
            <a:r>
              <a:rPr lang="en-CA" sz="2000" dirty="0" err="1"/>
              <a:t>evenimentelor</a:t>
            </a:r>
            <a:r>
              <a:rPr lang="en-CA" sz="2000" dirty="0" smtClean="0"/>
              <a:t>).</a:t>
            </a:r>
            <a:endParaRPr lang="en-CA" sz="2000" dirty="0"/>
          </a:p>
        </p:txBody>
      </p:sp>
      <p:pic>
        <p:nvPicPr>
          <p:cNvPr id="5" name="Picture 6" descr="http://revistanautilus.ro/wp-content/uploads/2011/11/George-Orwell_Ferma-animalel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084" y="167166"/>
            <a:ext cx="3829916" cy="643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5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0800000">
            <a:off x="5524500" y="1133598"/>
            <a:ext cx="2677774" cy="1593716"/>
          </a:xfrm>
          <a:prstGeom prst="trapezoid">
            <a:avLst>
              <a:gd name="adj" fmla="val 2589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5" name="Rectangle 4"/>
          <p:cNvSpPr/>
          <p:nvPr/>
        </p:nvSpPr>
        <p:spPr>
          <a:xfrm>
            <a:off x="6133701" y="434829"/>
            <a:ext cx="1459372" cy="698767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6" name="Rectangle 5"/>
          <p:cNvSpPr/>
          <p:nvPr/>
        </p:nvSpPr>
        <p:spPr>
          <a:xfrm>
            <a:off x="5937025" y="2727314"/>
            <a:ext cx="1852724" cy="124960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7" name="Rectangle 6"/>
          <p:cNvSpPr/>
          <p:nvPr/>
        </p:nvSpPr>
        <p:spPr>
          <a:xfrm>
            <a:off x="5937025" y="3765086"/>
            <a:ext cx="1852724" cy="124960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8" name="Trapezoid 7"/>
          <p:cNvSpPr/>
          <p:nvPr/>
        </p:nvSpPr>
        <p:spPr>
          <a:xfrm>
            <a:off x="5524500" y="5014691"/>
            <a:ext cx="2677774" cy="1317505"/>
          </a:xfrm>
          <a:prstGeom prst="trapezoid">
            <a:avLst>
              <a:gd name="adj" fmla="val 3150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9" name="Rectangle 8"/>
          <p:cNvSpPr/>
          <p:nvPr/>
        </p:nvSpPr>
        <p:spPr>
          <a:xfrm>
            <a:off x="6271676" y="572228"/>
            <a:ext cx="11834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Rezumat</a:t>
            </a:r>
            <a:endParaRPr lang="en-CA" sz="2200" dirty="0"/>
          </a:p>
        </p:txBody>
      </p:sp>
      <p:sp>
        <p:nvSpPr>
          <p:cNvPr id="10" name="Rectangle 9"/>
          <p:cNvSpPr/>
          <p:nvPr/>
        </p:nvSpPr>
        <p:spPr>
          <a:xfrm>
            <a:off x="6102535" y="1478527"/>
            <a:ext cx="15217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Introducere</a:t>
            </a:r>
            <a:endParaRPr lang="en-CA" sz="2200" dirty="0"/>
          </a:p>
        </p:txBody>
      </p:sp>
      <p:sp>
        <p:nvSpPr>
          <p:cNvPr id="11" name="Rectangle 10"/>
          <p:cNvSpPr/>
          <p:nvPr/>
        </p:nvSpPr>
        <p:spPr>
          <a:xfrm>
            <a:off x="6313573" y="3064888"/>
            <a:ext cx="10996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Metode</a:t>
            </a:r>
            <a:endParaRPr lang="en-CA" sz="2200" dirty="0"/>
          </a:p>
        </p:txBody>
      </p:sp>
      <p:sp>
        <p:nvSpPr>
          <p:cNvPr id="12" name="Rectangle 11"/>
          <p:cNvSpPr/>
          <p:nvPr/>
        </p:nvSpPr>
        <p:spPr>
          <a:xfrm>
            <a:off x="6238803" y="4193152"/>
            <a:ext cx="12491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Rezultate</a:t>
            </a:r>
            <a:endParaRPr lang="en-CA" sz="2200" dirty="0"/>
          </a:p>
        </p:txBody>
      </p:sp>
      <p:sp>
        <p:nvSpPr>
          <p:cNvPr id="13" name="Rectangle 12"/>
          <p:cNvSpPr/>
          <p:nvPr/>
        </p:nvSpPr>
        <p:spPr>
          <a:xfrm>
            <a:off x="6310578" y="5273496"/>
            <a:ext cx="11056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Discutie</a:t>
            </a:r>
            <a:endParaRPr lang="en-CA" sz="2200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5730862" y="1930456"/>
            <a:ext cx="22650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05510" y="172118"/>
            <a:ext cx="48744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5823567" y="2300288"/>
            <a:ext cx="2079641" cy="641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43475" y="1465882"/>
            <a:ext cx="4572000" cy="44935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2200" b="1" dirty="0" smtClean="0"/>
              <a:t>I. </a:t>
            </a:r>
            <a:r>
              <a:rPr lang="en-CA" sz="2200" b="1" dirty="0" err="1" smtClean="0"/>
              <a:t>Expozitiunea</a:t>
            </a:r>
            <a:r>
              <a:rPr lang="en-CA" sz="2200" b="1" dirty="0" smtClean="0"/>
              <a:t> </a:t>
            </a:r>
            <a:r>
              <a:rPr lang="en-CA" sz="2200" b="1" dirty="0" err="1"/>
              <a:t>sau</a:t>
            </a:r>
            <a:r>
              <a:rPr lang="en-CA" sz="2200" b="1" dirty="0"/>
              <a:t> </a:t>
            </a:r>
            <a:r>
              <a:rPr lang="en-CA" sz="2200" b="1" dirty="0" err="1"/>
              <a:t>expozitia</a:t>
            </a:r>
            <a:r>
              <a:rPr lang="en-CA" sz="2200" dirty="0"/>
              <a:t> </a:t>
            </a:r>
            <a:br>
              <a:rPr lang="en-CA" sz="2200" dirty="0"/>
            </a:br>
            <a:r>
              <a:rPr lang="en-CA" sz="2200" dirty="0"/>
              <a:t/>
            </a:r>
            <a:br>
              <a:rPr lang="en-CA" sz="2200" dirty="0"/>
            </a:br>
            <a:r>
              <a:rPr lang="en-CA" sz="2200" b="1" dirty="0"/>
              <a:t>II</a:t>
            </a:r>
            <a:r>
              <a:rPr lang="en-CA" sz="2200" dirty="0"/>
              <a:t>. </a:t>
            </a:r>
            <a:r>
              <a:rPr lang="en-CA" sz="2200" b="1" dirty="0" err="1"/>
              <a:t>Intriga</a:t>
            </a:r>
            <a:r>
              <a:rPr lang="en-CA" sz="2200" dirty="0"/>
              <a:t> </a:t>
            </a:r>
            <a:br>
              <a:rPr lang="en-CA" sz="2200" dirty="0"/>
            </a:br>
            <a:endParaRPr lang="en-CA" sz="2200" dirty="0" smtClean="0"/>
          </a:p>
          <a:p>
            <a:r>
              <a:rPr lang="en-CA" sz="2200" dirty="0"/>
              <a:t/>
            </a:r>
            <a:br>
              <a:rPr lang="en-CA" sz="2200" dirty="0"/>
            </a:br>
            <a:r>
              <a:rPr lang="en-CA" sz="2200" b="1" dirty="0"/>
              <a:t>III. </a:t>
            </a:r>
            <a:r>
              <a:rPr lang="en-CA" sz="2200" b="1" dirty="0" err="1"/>
              <a:t>Desfasurarea</a:t>
            </a:r>
            <a:r>
              <a:rPr lang="en-CA" sz="2200" b="1" dirty="0"/>
              <a:t> </a:t>
            </a:r>
            <a:r>
              <a:rPr lang="en-CA" sz="2200" b="1" dirty="0" err="1"/>
              <a:t>actiunii</a:t>
            </a:r>
            <a:r>
              <a:rPr lang="en-CA" sz="2200" dirty="0"/>
              <a:t> </a:t>
            </a:r>
            <a:br>
              <a:rPr lang="en-CA" sz="2200" dirty="0"/>
            </a:br>
            <a:endParaRPr lang="en-CA" sz="2200" dirty="0" smtClean="0"/>
          </a:p>
          <a:p>
            <a:r>
              <a:rPr lang="en-CA" sz="2200" dirty="0"/>
              <a:t/>
            </a:r>
            <a:br>
              <a:rPr lang="en-CA" sz="2200" dirty="0"/>
            </a:br>
            <a:r>
              <a:rPr lang="en-CA" sz="2200" b="1" dirty="0"/>
              <a:t>IV. </a:t>
            </a:r>
            <a:r>
              <a:rPr lang="en-CA" sz="2200" b="1" dirty="0" err="1"/>
              <a:t>Punctul</a:t>
            </a:r>
            <a:r>
              <a:rPr lang="en-CA" sz="2200" b="1" dirty="0"/>
              <a:t> culminant</a:t>
            </a:r>
            <a:r>
              <a:rPr lang="en-CA" sz="2200" dirty="0"/>
              <a:t> </a:t>
            </a:r>
            <a:br>
              <a:rPr lang="en-CA" sz="2200" dirty="0"/>
            </a:br>
            <a:endParaRPr lang="en-CA" sz="2200" dirty="0" smtClean="0"/>
          </a:p>
          <a:p>
            <a:endParaRPr lang="en-CA" sz="2200" dirty="0"/>
          </a:p>
          <a:p>
            <a:r>
              <a:rPr lang="en-CA" sz="2200" dirty="0"/>
              <a:t/>
            </a:r>
            <a:br>
              <a:rPr lang="en-CA" sz="2200" dirty="0"/>
            </a:br>
            <a:r>
              <a:rPr lang="en-CA" sz="2200" b="1" dirty="0"/>
              <a:t>V. </a:t>
            </a:r>
            <a:r>
              <a:rPr lang="en-CA" sz="2200" b="1" dirty="0" err="1"/>
              <a:t>Deznodamantul</a:t>
            </a:r>
            <a:r>
              <a:rPr lang="en-CA" sz="2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304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21"/>
          <p:cNvSpPr/>
          <p:nvPr/>
        </p:nvSpPr>
        <p:spPr>
          <a:xfrm>
            <a:off x="2649418" y="2628904"/>
            <a:ext cx="187036" cy="332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3" name="Down Arrow 22"/>
          <p:cNvSpPr/>
          <p:nvPr/>
        </p:nvSpPr>
        <p:spPr>
          <a:xfrm>
            <a:off x="2649418" y="3725146"/>
            <a:ext cx="187036" cy="332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19" name="Down Arrow 18"/>
          <p:cNvSpPr/>
          <p:nvPr/>
        </p:nvSpPr>
        <p:spPr>
          <a:xfrm>
            <a:off x="2649418" y="4943829"/>
            <a:ext cx="187036" cy="332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17" name="Rectangle 16"/>
          <p:cNvSpPr/>
          <p:nvPr/>
        </p:nvSpPr>
        <p:spPr>
          <a:xfrm>
            <a:off x="340714" y="434829"/>
            <a:ext cx="5000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b="1" dirty="0" err="1"/>
              <a:t>Logica</a:t>
            </a:r>
            <a:r>
              <a:rPr lang="en-CA" sz="2400" b="1" dirty="0"/>
              <a:t> </a:t>
            </a:r>
            <a:r>
              <a:rPr lang="en-CA" sz="2400" b="1" dirty="0" err="1"/>
              <a:t>scrierii</a:t>
            </a:r>
            <a:r>
              <a:rPr lang="en-CA" sz="2400" b="1" dirty="0"/>
              <a:t> </a:t>
            </a:r>
            <a:r>
              <a:rPr lang="en-CA" sz="2400" b="1" dirty="0" err="1"/>
              <a:t>unui</a:t>
            </a:r>
            <a:r>
              <a:rPr lang="en-CA" sz="2400" b="1" dirty="0"/>
              <a:t> document </a:t>
            </a:r>
            <a:r>
              <a:rPr lang="en-CA" sz="2400" b="1" dirty="0" err="1" smtClean="0"/>
              <a:t>stiintific</a:t>
            </a:r>
            <a:endParaRPr lang="en-CA" sz="2400" dirty="0"/>
          </a:p>
        </p:txBody>
      </p:sp>
      <p:sp>
        <p:nvSpPr>
          <p:cNvPr id="20" name="Rectangle 19"/>
          <p:cNvSpPr/>
          <p:nvPr/>
        </p:nvSpPr>
        <p:spPr>
          <a:xfrm>
            <a:off x="638289" y="2131206"/>
            <a:ext cx="42092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2200" b="1" dirty="0" err="1"/>
              <a:t>Rezultate</a:t>
            </a:r>
            <a:r>
              <a:rPr lang="en-CA" sz="2200" dirty="0"/>
              <a:t> (</a:t>
            </a:r>
            <a:r>
              <a:rPr lang="en-CA" sz="2200" dirty="0" err="1"/>
              <a:t>grafice</a:t>
            </a:r>
            <a:r>
              <a:rPr lang="en-CA" sz="2200" dirty="0"/>
              <a:t>, </a:t>
            </a:r>
            <a:r>
              <a:rPr lang="en-CA" sz="2200" dirty="0" err="1"/>
              <a:t>tabele</a:t>
            </a:r>
            <a:r>
              <a:rPr lang="en-CA" sz="2200" dirty="0"/>
              <a:t>, </a:t>
            </a:r>
            <a:r>
              <a:rPr lang="en-CA" sz="2200" dirty="0" err="1"/>
              <a:t>statistici</a:t>
            </a:r>
            <a:r>
              <a:rPr lang="en-CA" sz="2200" dirty="0"/>
              <a:t>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6936" y="293843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2200" b="1" dirty="0" err="1"/>
              <a:t>Introducere</a:t>
            </a:r>
            <a:r>
              <a:rPr lang="en-CA" sz="2200" b="1" dirty="0"/>
              <a:t> </a:t>
            </a:r>
            <a:r>
              <a:rPr lang="en-CA" sz="2200" dirty="0"/>
              <a:t>(</a:t>
            </a:r>
            <a:r>
              <a:rPr lang="en-CA" sz="2200" dirty="0" err="1"/>
              <a:t>relevanta</a:t>
            </a:r>
            <a:r>
              <a:rPr lang="en-CA" sz="2200" dirty="0"/>
              <a:t>  </a:t>
            </a:r>
            <a:r>
              <a:rPr lang="en-CA" sz="2200" dirty="0" err="1"/>
              <a:t>studiului</a:t>
            </a:r>
            <a:r>
              <a:rPr lang="en-CA" sz="2200" dirty="0"/>
              <a:t> </a:t>
            </a:r>
            <a:r>
              <a:rPr lang="en-CA" sz="2200" dirty="0" err="1"/>
              <a:t>si</a:t>
            </a:r>
            <a:r>
              <a:rPr lang="en-CA" sz="2200" dirty="0"/>
              <a:t> a </a:t>
            </a:r>
            <a:r>
              <a:rPr lang="en-CA" sz="2200" dirty="0" err="1"/>
              <a:t>metodelor</a:t>
            </a:r>
            <a:r>
              <a:rPr lang="en-CA" sz="2200" dirty="0"/>
              <a:t> de </a:t>
            </a:r>
            <a:r>
              <a:rPr lang="en-CA" sz="2200" dirty="0" err="1"/>
              <a:t>lucru</a:t>
            </a:r>
            <a:r>
              <a:rPr lang="en-CA" sz="2200" dirty="0"/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6936" y="4022657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2200" b="1" dirty="0" err="1"/>
              <a:t>Metode</a:t>
            </a:r>
            <a:r>
              <a:rPr lang="en-CA" sz="2200" b="1" dirty="0"/>
              <a:t> </a:t>
            </a:r>
            <a:r>
              <a:rPr lang="en-CA" sz="2200" dirty="0"/>
              <a:t>(</a:t>
            </a:r>
            <a:r>
              <a:rPr lang="en-CA" sz="2200" dirty="0" err="1"/>
              <a:t>arealul</a:t>
            </a:r>
            <a:r>
              <a:rPr lang="en-CA" sz="2200" dirty="0"/>
              <a:t> de </a:t>
            </a:r>
            <a:r>
              <a:rPr lang="en-CA" sz="2200" dirty="0" err="1"/>
              <a:t>studiu</a:t>
            </a:r>
            <a:r>
              <a:rPr lang="en-CA" sz="2200" dirty="0"/>
              <a:t>, </a:t>
            </a:r>
            <a:r>
              <a:rPr lang="en-CA" sz="2200" dirty="0" err="1"/>
              <a:t>metode</a:t>
            </a:r>
            <a:r>
              <a:rPr lang="en-CA" sz="2200" dirty="0"/>
              <a:t> </a:t>
            </a:r>
            <a:r>
              <a:rPr lang="en-CA" sz="2200" dirty="0" err="1"/>
              <a:t>empirica</a:t>
            </a:r>
            <a:r>
              <a:rPr lang="en-CA" sz="2200" dirty="0"/>
              <a:t>, </a:t>
            </a:r>
            <a:r>
              <a:rPr lang="en-CA" sz="2200" dirty="0" err="1"/>
              <a:t>analiza</a:t>
            </a:r>
            <a:r>
              <a:rPr lang="en-CA" sz="2200" dirty="0"/>
              <a:t> </a:t>
            </a:r>
            <a:r>
              <a:rPr lang="en-CA" sz="2200" dirty="0" err="1"/>
              <a:t>statistica</a:t>
            </a:r>
            <a:r>
              <a:rPr lang="en-CA" sz="2200" dirty="0"/>
              <a:t>, </a:t>
            </a:r>
            <a:r>
              <a:rPr lang="en-CA" sz="2200" dirty="0" err="1"/>
              <a:t>ecuatii</a:t>
            </a:r>
            <a:r>
              <a:rPr lang="en-CA" sz="2200" dirty="0"/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68287" y="5279227"/>
            <a:ext cx="11224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200" b="1" dirty="0" err="1"/>
              <a:t>Discutie</a:t>
            </a:r>
            <a:endParaRPr lang="en-CA" sz="2200" dirty="0"/>
          </a:p>
        </p:txBody>
      </p:sp>
      <p:sp>
        <p:nvSpPr>
          <p:cNvPr id="38" name="Trapezoid 37"/>
          <p:cNvSpPr/>
          <p:nvPr/>
        </p:nvSpPr>
        <p:spPr>
          <a:xfrm rot="10800000">
            <a:off x="5524500" y="1133598"/>
            <a:ext cx="2677774" cy="1593716"/>
          </a:xfrm>
          <a:prstGeom prst="trapezoid">
            <a:avLst>
              <a:gd name="adj" fmla="val 2589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39" name="Rectangle 38"/>
          <p:cNvSpPr/>
          <p:nvPr/>
        </p:nvSpPr>
        <p:spPr>
          <a:xfrm>
            <a:off x="6133701" y="434829"/>
            <a:ext cx="1459372" cy="698767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40" name="Rectangle 39"/>
          <p:cNvSpPr/>
          <p:nvPr/>
        </p:nvSpPr>
        <p:spPr>
          <a:xfrm>
            <a:off x="5937025" y="2727314"/>
            <a:ext cx="1852724" cy="124960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41" name="Rectangle 40"/>
          <p:cNvSpPr/>
          <p:nvPr/>
        </p:nvSpPr>
        <p:spPr>
          <a:xfrm>
            <a:off x="5937025" y="3765086"/>
            <a:ext cx="1852724" cy="124960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42" name="Trapezoid 41"/>
          <p:cNvSpPr/>
          <p:nvPr/>
        </p:nvSpPr>
        <p:spPr>
          <a:xfrm>
            <a:off x="5524500" y="5014691"/>
            <a:ext cx="2677774" cy="1317505"/>
          </a:xfrm>
          <a:prstGeom prst="trapezoid">
            <a:avLst>
              <a:gd name="adj" fmla="val 3150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43" name="Rectangle 42"/>
          <p:cNvSpPr/>
          <p:nvPr/>
        </p:nvSpPr>
        <p:spPr>
          <a:xfrm>
            <a:off x="6271676" y="572228"/>
            <a:ext cx="11834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Rezumat</a:t>
            </a:r>
            <a:endParaRPr lang="en-CA" sz="2200" dirty="0"/>
          </a:p>
        </p:txBody>
      </p:sp>
      <p:sp>
        <p:nvSpPr>
          <p:cNvPr id="44" name="Rectangle 43"/>
          <p:cNvSpPr/>
          <p:nvPr/>
        </p:nvSpPr>
        <p:spPr>
          <a:xfrm>
            <a:off x="6102535" y="1478527"/>
            <a:ext cx="15217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Introducere</a:t>
            </a:r>
            <a:endParaRPr lang="en-CA" sz="2200" dirty="0"/>
          </a:p>
        </p:txBody>
      </p:sp>
      <p:sp>
        <p:nvSpPr>
          <p:cNvPr id="45" name="Rectangle 44"/>
          <p:cNvSpPr/>
          <p:nvPr/>
        </p:nvSpPr>
        <p:spPr>
          <a:xfrm>
            <a:off x="6313573" y="3064888"/>
            <a:ext cx="10996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Metode</a:t>
            </a:r>
            <a:endParaRPr lang="en-CA" sz="2200" dirty="0"/>
          </a:p>
        </p:txBody>
      </p:sp>
      <p:sp>
        <p:nvSpPr>
          <p:cNvPr id="46" name="Rectangle 45"/>
          <p:cNvSpPr/>
          <p:nvPr/>
        </p:nvSpPr>
        <p:spPr>
          <a:xfrm>
            <a:off x="6238803" y="4193152"/>
            <a:ext cx="12491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Rezultate</a:t>
            </a:r>
            <a:endParaRPr lang="en-CA" sz="2200" dirty="0"/>
          </a:p>
        </p:txBody>
      </p:sp>
      <p:sp>
        <p:nvSpPr>
          <p:cNvPr id="47" name="Rectangle 46"/>
          <p:cNvSpPr/>
          <p:nvPr/>
        </p:nvSpPr>
        <p:spPr>
          <a:xfrm>
            <a:off x="6310578" y="5273496"/>
            <a:ext cx="11056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err="1" smtClean="0"/>
              <a:t>Discutie</a:t>
            </a:r>
            <a:endParaRPr lang="en-CA" sz="2200" dirty="0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5730862" y="1930456"/>
            <a:ext cx="22650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5823567" y="2300288"/>
            <a:ext cx="2079641" cy="641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26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19" grpId="0" animBg="1"/>
      <p:bldP spid="20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21"/>
          <p:cNvSpPr/>
          <p:nvPr/>
        </p:nvSpPr>
        <p:spPr>
          <a:xfrm>
            <a:off x="2649418" y="2628904"/>
            <a:ext cx="187036" cy="332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3" name="Down Arrow 22"/>
          <p:cNvSpPr/>
          <p:nvPr/>
        </p:nvSpPr>
        <p:spPr>
          <a:xfrm>
            <a:off x="2649418" y="3725146"/>
            <a:ext cx="187036" cy="332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19" name="Down Arrow 18"/>
          <p:cNvSpPr/>
          <p:nvPr/>
        </p:nvSpPr>
        <p:spPr>
          <a:xfrm>
            <a:off x="2649418" y="4956529"/>
            <a:ext cx="187036" cy="3325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1" name="Trapezoid 20"/>
          <p:cNvSpPr/>
          <p:nvPr/>
        </p:nvSpPr>
        <p:spPr>
          <a:xfrm rot="10800000">
            <a:off x="5524500" y="1133598"/>
            <a:ext cx="2677774" cy="1593716"/>
          </a:xfrm>
          <a:prstGeom prst="trapezoid">
            <a:avLst>
              <a:gd name="adj" fmla="val 2589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4" name="Rectangle 23"/>
          <p:cNvSpPr/>
          <p:nvPr/>
        </p:nvSpPr>
        <p:spPr>
          <a:xfrm>
            <a:off x="6133701" y="434829"/>
            <a:ext cx="1459372" cy="698767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5" name="Rectangle 24"/>
          <p:cNvSpPr/>
          <p:nvPr/>
        </p:nvSpPr>
        <p:spPr>
          <a:xfrm>
            <a:off x="5937025" y="2727314"/>
            <a:ext cx="1852724" cy="124960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6" name="Rectangle 25"/>
          <p:cNvSpPr/>
          <p:nvPr/>
        </p:nvSpPr>
        <p:spPr>
          <a:xfrm>
            <a:off x="5937025" y="3765086"/>
            <a:ext cx="1852724" cy="1249605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7" name="Trapezoid 26"/>
          <p:cNvSpPr/>
          <p:nvPr/>
        </p:nvSpPr>
        <p:spPr>
          <a:xfrm>
            <a:off x="5524500" y="5014691"/>
            <a:ext cx="2677774" cy="1317505"/>
          </a:xfrm>
          <a:prstGeom prst="trapezoid">
            <a:avLst>
              <a:gd name="adj" fmla="val 3150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200"/>
          </a:p>
        </p:txBody>
      </p:sp>
      <p:sp>
        <p:nvSpPr>
          <p:cNvPr id="28" name="Rectangle 27"/>
          <p:cNvSpPr/>
          <p:nvPr/>
        </p:nvSpPr>
        <p:spPr>
          <a:xfrm>
            <a:off x="6066251" y="572228"/>
            <a:ext cx="17988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smtClean="0"/>
              <a:t>(5)  </a:t>
            </a:r>
            <a:r>
              <a:rPr lang="en-CA" sz="2200" dirty="0" err="1" smtClean="0"/>
              <a:t>Rezumat</a:t>
            </a:r>
            <a:endParaRPr lang="en-CA" sz="2200" dirty="0"/>
          </a:p>
        </p:txBody>
      </p:sp>
      <p:sp>
        <p:nvSpPr>
          <p:cNvPr id="29" name="Rectangle 28"/>
          <p:cNvSpPr/>
          <p:nvPr/>
        </p:nvSpPr>
        <p:spPr>
          <a:xfrm>
            <a:off x="5924951" y="1478527"/>
            <a:ext cx="22392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smtClean="0"/>
              <a:t>(2) </a:t>
            </a:r>
            <a:r>
              <a:rPr lang="en-CA" sz="2200" dirty="0" err="1" smtClean="0"/>
              <a:t>Introducere</a:t>
            </a:r>
            <a:endParaRPr lang="en-CA" sz="2200" dirty="0"/>
          </a:p>
        </p:txBody>
      </p:sp>
      <p:sp>
        <p:nvSpPr>
          <p:cNvPr id="30" name="Rectangle 29"/>
          <p:cNvSpPr/>
          <p:nvPr/>
        </p:nvSpPr>
        <p:spPr>
          <a:xfrm>
            <a:off x="6160136" y="3064888"/>
            <a:ext cx="1679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smtClean="0"/>
              <a:t>(3) </a:t>
            </a:r>
            <a:r>
              <a:rPr lang="en-CA" sz="2200" dirty="0" err="1" smtClean="0"/>
              <a:t>Metode</a:t>
            </a:r>
            <a:endParaRPr lang="en-CA" sz="2200" dirty="0"/>
          </a:p>
        </p:txBody>
      </p:sp>
      <p:sp>
        <p:nvSpPr>
          <p:cNvPr id="31" name="Rectangle 30"/>
          <p:cNvSpPr/>
          <p:nvPr/>
        </p:nvSpPr>
        <p:spPr>
          <a:xfrm>
            <a:off x="6030969" y="4193152"/>
            <a:ext cx="16690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/>
              <a:t>(</a:t>
            </a:r>
            <a:r>
              <a:rPr lang="en-CA" sz="2200" dirty="0" smtClean="0"/>
              <a:t>1) </a:t>
            </a:r>
            <a:r>
              <a:rPr lang="en-CA" sz="2200" dirty="0" err="1" smtClean="0"/>
              <a:t>Rezultate</a:t>
            </a:r>
            <a:endParaRPr lang="en-CA" sz="2200" dirty="0"/>
          </a:p>
        </p:txBody>
      </p:sp>
      <p:sp>
        <p:nvSpPr>
          <p:cNvPr id="32" name="Rectangle 31"/>
          <p:cNvSpPr/>
          <p:nvPr/>
        </p:nvSpPr>
        <p:spPr>
          <a:xfrm>
            <a:off x="6022202" y="5273496"/>
            <a:ext cx="18721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200" dirty="0" smtClean="0"/>
              <a:t>(4)  </a:t>
            </a:r>
            <a:r>
              <a:rPr lang="en-CA" sz="2200" dirty="0" err="1" smtClean="0"/>
              <a:t>Discutie</a:t>
            </a:r>
            <a:endParaRPr lang="en-CA" sz="2200" dirty="0"/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5730862" y="1930456"/>
            <a:ext cx="22650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5823567" y="2300288"/>
            <a:ext cx="2079641" cy="641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40714" y="434829"/>
            <a:ext cx="5000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b="1" dirty="0" err="1"/>
              <a:t>Logica</a:t>
            </a:r>
            <a:r>
              <a:rPr lang="en-CA" sz="2400" b="1" dirty="0"/>
              <a:t> </a:t>
            </a:r>
            <a:r>
              <a:rPr lang="en-CA" sz="2400" b="1" dirty="0" err="1"/>
              <a:t>scrierii</a:t>
            </a:r>
            <a:r>
              <a:rPr lang="en-CA" sz="2400" b="1" dirty="0"/>
              <a:t> </a:t>
            </a:r>
            <a:r>
              <a:rPr lang="en-CA" sz="2400" b="1" dirty="0" err="1"/>
              <a:t>unui</a:t>
            </a:r>
            <a:r>
              <a:rPr lang="en-CA" sz="2400" b="1" dirty="0"/>
              <a:t> document </a:t>
            </a:r>
            <a:r>
              <a:rPr lang="en-CA" sz="2400" b="1" dirty="0" err="1" smtClean="0"/>
              <a:t>stiintific</a:t>
            </a:r>
            <a:endParaRPr lang="en-CA" sz="2400" dirty="0"/>
          </a:p>
        </p:txBody>
      </p:sp>
      <p:sp>
        <p:nvSpPr>
          <p:cNvPr id="20" name="Rectangle 19"/>
          <p:cNvSpPr/>
          <p:nvPr/>
        </p:nvSpPr>
        <p:spPr>
          <a:xfrm>
            <a:off x="638289" y="2131206"/>
            <a:ext cx="42092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2200" b="1" dirty="0" err="1"/>
              <a:t>Rezultate</a:t>
            </a:r>
            <a:r>
              <a:rPr lang="en-CA" sz="2200" dirty="0"/>
              <a:t> (</a:t>
            </a:r>
            <a:r>
              <a:rPr lang="en-CA" sz="2200" dirty="0" err="1"/>
              <a:t>grafice</a:t>
            </a:r>
            <a:r>
              <a:rPr lang="en-CA" sz="2200" dirty="0"/>
              <a:t>, </a:t>
            </a:r>
            <a:r>
              <a:rPr lang="en-CA" sz="2200" dirty="0" err="1"/>
              <a:t>tabele</a:t>
            </a:r>
            <a:r>
              <a:rPr lang="en-CA" sz="2200" dirty="0"/>
              <a:t>, </a:t>
            </a:r>
            <a:r>
              <a:rPr lang="en-CA" sz="2200" dirty="0" err="1"/>
              <a:t>statistici</a:t>
            </a:r>
            <a:r>
              <a:rPr lang="en-CA" sz="2200" dirty="0"/>
              <a:t>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6936" y="293843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2200" b="1" dirty="0" err="1"/>
              <a:t>Introducere</a:t>
            </a:r>
            <a:r>
              <a:rPr lang="en-CA" sz="2200" b="1" dirty="0"/>
              <a:t> </a:t>
            </a:r>
            <a:r>
              <a:rPr lang="en-CA" sz="2200" dirty="0"/>
              <a:t>(</a:t>
            </a:r>
            <a:r>
              <a:rPr lang="en-CA" sz="2200" dirty="0" err="1"/>
              <a:t>relevanta</a:t>
            </a:r>
            <a:r>
              <a:rPr lang="en-CA" sz="2200" dirty="0"/>
              <a:t>  </a:t>
            </a:r>
            <a:r>
              <a:rPr lang="en-CA" sz="2200" dirty="0" err="1"/>
              <a:t>studiului</a:t>
            </a:r>
            <a:r>
              <a:rPr lang="en-CA" sz="2200" dirty="0"/>
              <a:t> </a:t>
            </a:r>
            <a:r>
              <a:rPr lang="en-CA" sz="2200" dirty="0" err="1"/>
              <a:t>si</a:t>
            </a:r>
            <a:r>
              <a:rPr lang="en-CA" sz="2200" dirty="0"/>
              <a:t> a </a:t>
            </a:r>
            <a:r>
              <a:rPr lang="en-CA" sz="2200" dirty="0" err="1"/>
              <a:t>metodelor</a:t>
            </a:r>
            <a:r>
              <a:rPr lang="en-CA" sz="2200" dirty="0"/>
              <a:t> de </a:t>
            </a:r>
            <a:r>
              <a:rPr lang="en-CA" sz="2200" dirty="0" err="1"/>
              <a:t>lucru</a:t>
            </a:r>
            <a:r>
              <a:rPr lang="en-CA" sz="2200" dirty="0"/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6936" y="4022657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CA" sz="2200" b="1" dirty="0" err="1"/>
              <a:t>Metode</a:t>
            </a:r>
            <a:r>
              <a:rPr lang="en-CA" sz="2200" b="1" dirty="0"/>
              <a:t> </a:t>
            </a:r>
            <a:r>
              <a:rPr lang="en-CA" sz="2200" dirty="0"/>
              <a:t>(</a:t>
            </a:r>
            <a:r>
              <a:rPr lang="en-CA" sz="2200" dirty="0" err="1"/>
              <a:t>arealul</a:t>
            </a:r>
            <a:r>
              <a:rPr lang="en-CA" sz="2200" dirty="0"/>
              <a:t> de </a:t>
            </a:r>
            <a:r>
              <a:rPr lang="en-CA" sz="2200" dirty="0" err="1"/>
              <a:t>studiu</a:t>
            </a:r>
            <a:r>
              <a:rPr lang="en-CA" sz="2200" dirty="0"/>
              <a:t>, </a:t>
            </a:r>
            <a:r>
              <a:rPr lang="en-CA" sz="2200" dirty="0" err="1"/>
              <a:t>metode</a:t>
            </a:r>
            <a:r>
              <a:rPr lang="en-CA" sz="2200" dirty="0"/>
              <a:t> </a:t>
            </a:r>
            <a:r>
              <a:rPr lang="en-CA" sz="2200" dirty="0" err="1"/>
              <a:t>empirica</a:t>
            </a:r>
            <a:r>
              <a:rPr lang="en-CA" sz="2200" dirty="0"/>
              <a:t>, </a:t>
            </a:r>
            <a:r>
              <a:rPr lang="en-CA" sz="2200" dirty="0" err="1"/>
              <a:t>analiza</a:t>
            </a:r>
            <a:r>
              <a:rPr lang="en-CA" sz="2200" dirty="0"/>
              <a:t> </a:t>
            </a:r>
            <a:r>
              <a:rPr lang="en-CA" sz="2200" dirty="0" err="1"/>
              <a:t>statistica</a:t>
            </a:r>
            <a:r>
              <a:rPr lang="en-CA" sz="2200" dirty="0"/>
              <a:t>, </a:t>
            </a:r>
            <a:r>
              <a:rPr lang="en-CA" sz="2200" dirty="0" err="1"/>
              <a:t>ecuatii</a:t>
            </a:r>
            <a:r>
              <a:rPr lang="en-CA" sz="2200" dirty="0"/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68287" y="5279227"/>
            <a:ext cx="11224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200" b="1" dirty="0" err="1"/>
              <a:t>Discutie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26469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700" y="698502"/>
            <a:ext cx="6007101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200" b="1" dirty="0"/>
          </a:p>
          <a:p>
            <a:r>
              <a:rPr lang="en-CA" sz="2200" b="1" dirty="0"/>
              <a:t>INTRODUCERE</a:t>
            </a:r>
          </a:p>
          <a:p>
            <a:endParaRPr lang="en-CA" sz="2200" b="1" dirty="0" smtClean="0"/>
          </a:p>
          <a:p>
            <a:endParaRPr lang="en-CA" sz="2200" b="1" dirty="0"/>
          </a:p>
          <a:p>
            <a:r>
              <a:rPr lang="en-CA" sz="2200" b="1" dirty="0"/>
              <a:t>3 </a:t>
            </a:r>
            <a:r>
              <a:rPr lang="en-CA" sz="2200" b="1" dirty="0" err="1" smtClean="0"/>
              <a:t>elemente</a:t>
            </a:r>
            <a:endParaRPr lang="en-CA" sz="2200" b="1" dirty="0" smtClean="0"/>
          </a:p>
          <a:p>
            <a:pPr marL="285737" indent="-285737">
              <a:buFontTx/>
              <a:buChar char="-"/>
            </a:pPr>
            <a:endParaRPr lang="en-CA" sz="2200" b="1" dirty="0"/>
          </a:p>
          <a:p>
            <a:pPr marL="742913" lvl="1" indent="-285737">
              <a:buFontTx/>
              <a:buChar char="-"/>
            </a:pPr>
            <a:r>
              <a:rPr lang="en-CA" sz="2200" b="1" dirty="0"/>
              <a:t>A) BIG PICTURE – </a:t>
            </a:r>
            <a:r>
              <a:rPr lang="en-CA" sz="2200" dirty="0" err="1"/>
              <a:t>contextul</a:t>
            </a:r>
            <a:r>
              <a:rPr lang="en-CA" sz="2200" dirty="0"/>
              <a:t> </a:t>
            </a:r>
            <a:r>
              <a:rPr lang="en-CA" sz="2200" dirty="0" err="1"/>
              <a:t>teoretic</a:t>
            </a:r>
            <a:r>
              <a:rPr lang="en-CA" sz="2200" dirty="0"/>
              <a:t>/global al </a:t>
            </a:r>
            <a:r>
              <a:rPr lang="en-CA" sz="2200" dirty="0" err="1"/>
              <a:t>problemei</a:t>
            </a:r>
            <a:endParaRPr lang="en-CA" sz="2200" dirty="0"/>
          </a:p>
          <a:p>
            <a:pPr marL="742913" lvl="1" indent="-285737">
              <a:buFontTx/>
              <a:buChar char="-"/>
            </a:pPr>
            <a:endParaRPr lang="en-CA" sz="2200" dirty="0"/>
          </a:p>
          <a:p>
            <a:pPr marL="742913" lvl="1" indent="-285737">
              <a:buFontTx/>
              <a:buChar char="-"/>
            </a:pPr>
            <a:r>
              <a:rPr lang="en-CA" sz="2200" b="1" dirty="0"/>
              <a:t>B) BACKGROUND INFO – </a:t>
            </a:r>
            <a:r>
              <a:rPr lang="en-CA" sz="2200" dirty="0" err="1"/>
              <a:t>prezentarea</a:t>
            </a:r>
            <a:r>
              <a:rPr lang="en-CA" sz="2200" dirty="0"/>
              <a:t> </a:t>
            </a:r>
            <a:r>
              <a:rPr lang="en-CA" sz="2200" dirty="0" err="1"/>
              <a:t>informatiilor</a:t>
            </a:r>
            <a:r>
              <a:rPr lang="en-CA" sz="2200" dirty="0"/>
              <a:t> </a:t>
            </a:r>
            <a:r>
              <a:rPr lang="en-CA" sz="2200" dirty="0" err="1"/>
              <a:t>relevante</a:t>
            </a:r>
            <a:r>
              <a:rPr lang="en-CA" sz="2200" dirty="0"/>
              <a:t> ale </a:t>
            </a:r>
            <a:r>
              <a:rPr lang="en-CA" sz="2200" dirty="0" err="1"/>
              <a:t>problemei</a:t>
            </a:r>
            <a:r>
              <a:rPr lang="en-CA" sz="2200" dirty="0"/>
              <a:t> care </a:t>
            </a:r>
            <a:r>
              <a:rPr lang="en-CA" sz="2200" dirty="0" err="1"/>
              <a:t>conecteaza</a:t>
            </a:r>
            <a:r>
              <a:rPr lang="en-CA" sz="2200" dirty="0"/>
              <a:t> </a:t>
            </a:r>
            <a:r>
              <a:rPr lang="en-CA" sz="2200" b="1" dirty="0"/>
              <a:t>BIG PICTURE </a:t>
            </a:r>
            <a:r>
              <a:rPr lang="en-CA" sz="2200" dirty="0"/>
              <a:t>cu </a:t>
            </a:r>
            <a:r>
              <a:rPr lang="en-CA" sz="2200" b="1" dirty="0"/>
              <a:t>SCOPUL</a:t>
            </a:r>
            <a:r>
              <a:rPr lang="en-CA" sz="2200" dirty="0"/>
              <a:t> </a:t>
            </a:r>
            <a:r>
              <a:rPr lang="en-CA" sz="2200" dirty="0" err="1"/>
              <a:t>studiului</a:t>
            </a:r>
            <a:r>
              <a:rPr lang="en-CA" sz="2200" dirty="0"/>
              <a:t> </a:t>
            </a:r>
            <a:r>
              <a:rPr lang="en-CA" sz="2200" dirty="0" err="1"/>
              <a:t>intr</a:t>
            </a:r>
            <a:r>
              <a:rPr lang="en-CA" sz="2200" dirty="0"/>
              <a:t>-un mod logic</a:t>
            </a:r>
            <a:r>
              <a:rPr lang="en-CA" sz="2200" b="1" dirty="0"/>
              <a:t> </a:t>
            </a:r>
          </a:p>
          <a:p>
            <a:pPr marL="742913" lvl="1" indent="-285737">
              <a:buFontTx/>
              <a:buChar char="-"/>
            </a:pPr>
            <a:endParaRPr lang="en-CA" sz="2200" b="1" dirty="0"/>
          </a:p>
          <a:p>
            <a:pPr marL="742913" lvl="1" indent="-285737">
              <a:buFontTx/>
              <a:buChar char="-"/>
            </a:pPr>
            <a:r>
              <a:rPr lang="en-CA" sz="2200" b="1" dirty="0"/>
              <a:t>C) SCOPUL SI OBIECTIVELE STUDIULUI – </a:t>
            </a:r>
            <a:r>
              <a:rPr lang="en-CA" sz="2200" dirty="0" err="1"/>
              <a:t>ipoteze</a:t>
            </a:r>
            <a:r>
              <a:rPr lang="en-CA" sz="2200" dirty="0"/>
              <a:t>, </a:t>
            </a:r>
            <a:r>
              <a:rPr lang="en-CA" sz="2200" dirty="0" err="1"/>
              <a:t>intrebari</a:t>
            </a:r>
            <a:r>
              <a:rPr lang="en-CA" sz="2200" dirty="0"/>
              <a:t> </a:t>
            </a:r>
            <a:r>
              <a:rPr lang="en-CA" sz="2200" dirty="0" err="1"/>
              <a:t>pertinente</a:t>
            </a:r>
            <a:r>
              <a:rPr lang="en-CA" sz="2200" dirty="0"/>
              <a:t>, </a:t>
            </a:r>
            <a:r>
              <a:rPr lang="en-CA" sz="2200" dirty="0" err="1"/>
              <a:t>descrierea</a:t>
            </a:r>
            <a:r>
              <a:rPr lang="en-CA" sz="2200" dirty="0"/>
              <a:t> </a:t>
            </a:r>
            <a:r>
              <a:rPr lang="en-CA" sz="2200" dirty="0" err="1"/>
              <a:t>activitatilor</a:t>
            </a:r>
            <a:endParaRPr lang="en-CA" sz="2200" dirty="0"/>
          </a:p>
          <a:p>
            <a:endParaRPr lang="en-CA" sz="2200" b="1" dirty="0"/>
          </a:p>
          <a:p>
            <a:endParaRPr lang="en-CA" sz="2200" b="1" dirty="0"/>
          </a:p>
        </p:txBody>
      </p:sp>
      <p:sp>
        <p:nvSpPr>
          <p:cNvPr id="9" name="Trapezoid 8"/>
          <p:cNvSpPr/>
          <p:nvPr/>
        </p:nvSpPr>
        <p:spPr>
          <a:xfrm rot="10800000">
            <a:off x="6399863" y="1547255"/>
            <a:ext cx="2264229" cy="1813136"/>
          </a:xfrm>
          <a:prstGeom prst="trapezoid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2000" b="1"/>
          </a:p>
        </p:txBody>
      </p:sp>
      <p:sp>
        <p:nvSpPr>
          <p:cNvPr id="10" name="Rectangle 9"/>
          <p:cNvSpPr/>
          <p:nvPr/>
        </p:nvSpPr>
        <p:spPr>
          <a:xfrm>
            <a:off x="6731532" y="1144171"/>
            <a:ext cx="1782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/>
              <a:t>(2) </a:t>
            </a:r>
            <a:r>
              <a:rPr lang="en-CA" sz="2000" b="1" dirty="0" err="1"/>
              <a:t>Introducere</a:t>
            </a:r>
            <a:endParaRPr lang="en-CA" sz="20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541943" y="2034907"/>
            <a:ext cx="1981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646723" y="2678407"/>
            <a:ext cx="1781175" cy="74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337847" y="1715161"/>
            <a:ext cx="42030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A)</a:t>
            </a:r>
          </a:p>
          <a:p>
            <a:endParaRPr lang="en-CA" sz="2000" b="1" dirty="0"/>
          </a:p>
          <a:p>
            <a:r>
              <a:rPr lang="en-CA" sz="2000" b="1" dirty="0"/>
              <a:t>B)</a:t>
            </a:r>
          </a:p>
          <a:p>
            <a:endParaRPr lang="en-CA" sz="2000" b="1" dirty="0"/>
          </a:p>
          <a:p>
            <a:r>
              <a:rPr lang="en-CA" sz="2000" b="1" dirty="0"/>
              <a:t>C)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9310" y="210269"/>
            <a:ext cx="503959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59504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528" y="698149"/>
            <a:ext cx="345833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400" b="1" dirty="0"/>
          </a:p>
          <a:p>
            <a:endParaRPr lang="en-CA" sz="2400" b="1" dirty="0"/>
          </a:p>
          <a:p>
            <a:r>
              <a:rPr lang="en-CA" sz="2400" b="1" dirty="0"/>
              <a:t>INTRODUCERE</a:t>
            </a:r>
          </a:p>
          <a:p>
            <a:endParaRPr lang="en-CA" sz="2400" b="1" dirty="0"/>
          </a:p>
          <a:p>
            <a:r>
              <a:rPr lang="en-CA" sz="2400" b="1" dirty="0" err="1"/>
              <a:t>Elementele</a:t>
            </a:r>
            <a:r>
              <a:rPr lang="en-CA" sz="2400" b="1" dirty="0"/>
              <a:t> </a:t>
            </a:r>
            <a:r>
              <a:rPr lang="en-CA" sz="2400" b="1" dirty="0" err="1"/>
              <a:t>unei</a:t>
            </a:r>
            <a:r>
              <a:rPr lang="en-CA" sz="2400" b="1" dirty="0"/>
              <a:t> </a:t>
            </a:r>
            <a:r>
              <a:rPr lang="en-CA" sz="2400" b="1" dirty="0" err="1"/>
              <a:t>ipoteze</a:t>
            </a:r>
            <a:endParaRPr lang="en-CA" sz="2400" b="1" dirty="0"/>
          </a:p>
          <a:p>
            <a:endParaRPr lang="en-CA" sz="2400" dirty="0"/>
          </a:p>
          <a:p>
            <a:r>
              <a:rPr lang="en-CA" sz="2400" dirty="0"/>
              <a:t>• Are </a:t>
            </a:r>
            <a:r>
              <a:rPr lang="en-CA" sz="2400" dirty="0" err="1"/>
              <a:t>puterea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</a:t>
            </a:r>
            <a:r>
              <a:rPr lang="en-CA" sz="2400" dirty="0" err="1"/>
              <a:t>declaratii</a:t>
            </a:r>
            <a:r>
              <a:rPr lang="en-CA" sz="2400" dirty="0"/>
              <a:t> </a:t>
            </a:r>
          </a:p>
          <a:p>
            <a:r>
              <a:rPr lang="en-CA" sz="2400" dirty="0"/>
              <a:t>• E la </a:t>
            </a:r>
            <a:r>
              <a:rPr lang="en-CA" sz="2400" dirty="0" err="1"/>
              <a:t>persoana</a:t>
            </a:r>
            <a:r>
              <a:rPr lang="en-CA" sz="2400" dirty="0"/>
              <a:t> </a:t>
            </a:r>
            <a:r>
              <a:rPr lang="en-CA" sz="2400" dirty="0" err="1"/>
              <a:t>intai</a:t>
            </a:r>
            <a:r>
              <a:rPr lang="en-CA" sz="2400" dirty="0"/>
              <a:t> </a:t>
            </a:r>
          </a:p>
          <a:p>
            <a:r>
              <a:rPr lang="en-CA" sz="2400" dirty="0"/>
              <a:t>• Se </a:t>
            </a:r>
            <a:r>
              <a:rPr lang="en-CA" sz="2400" dirty="0" err="1"/>
              <a:t>poate</a:t>
            </a:r>
            <a:r>
              <a:rPr lang="en-CA" sz="2400" dirty="0"/>
              <a:t> </a:t>
            </a:r>
            <a:r>
              <a:rPr lang="en-CA" sz="2400" dirty="0" err="1"/>
              <a:t>testa</a:t>
            </a:r>
            <a:endParaRPr lang="en-CA" sz="2400" dirty="0"/>
          </a:p>
          <a:p>
            <a:r>
              <a:rPr lang="en-CA" sz="2400" dirty="0"/>
              <a:t>• </a:t>
            </a:r>
            <a:r>
              <a:rPr lang="en-CA" sz="2400" dirty="0" err="1"/>
              <a:t>Indica</a:t>
            </a:r>
            <a:r>
              <a:rPr lang="en-CA" sz="2400" dirty="0"/>
              <a:t> a </a:t>
            </a:r>
            <a:r>
              <a:rPr lang="en-CA" sz="2400" dirty="0" err="1"/>
              <a:t>relatie</a:t>
            </a:r>
            <a:r>
              <a:rPr lang="en-CA" sz="2400" dirty="0"/>
              <a:t> </a:t>
            </a:r>
            <a:r>
              <a:rPr lang="en-CA" sz="2400" dirty="0" err="1"/>
              <a:t>intre</a:t>
            </a:r>
            <a:r>
              <a:rPr lang="en-CA" sz="2400" dirty="0"/>
              <a:t> 2 </a:t>
            </a:r>
            <a:r>
              <a:rPr lang="en-CA" sz="2400" dirty="0" err="1"/>
              <a:t>sau</a:t>
            </a:r>
            <a:r>
              <a:rPr lang="en-CA" sz="2400" dirty="0"/>
              <a:t> </a:t>
            </a:r>
            <a:r>
              <a:rPr lang="en-CA" sz="2400" dirty="0" err="1" smtClean="0"/>
              <a:t>mai</a:t>
            </a:r>
            <a:r>
              <a:rPr lang="en-CA" sz="2400" dirty="0" smtClean="0"/>
              <a:t> </a:t>
            </a:r>
            <a:r>
              <a:rPr lang="en-CA" sz="2400" dirty="0" err="1"/>
              <a:t>multe</a:t>
            </a:r>
            <a:r>
              <a:rPr lang="en-CA" sz="2400" dirty="0"/>
              <a:t> </a:t>
            </a:r>
            <a:r>
              <a:rPr lang="en-CA" sz="2400" dirty="0" err="1"/>
              <a:t>variabile</a:t>
            </a:r>
            <a:r>
              <a:rPr lang="en-CA" sz="2400" dirty="0"/>
              <a:t> </a:t>
            </a:r>
          </a:p>
          <a:p>
            <a:r>
              <a:rPr lang="en-CA" sz="2400" dirty="0"/>
              <a:t>• Este o </a:t>
            </a:r>
            <a:r>
              <a:rPr lang="en-CA" sz="2400" dirty="0" err="1"/>
              <a:t>supozitie</a:t>
            </a:r>
            <a:r>
              <a:rPr lang="en-CA" sz="2400" dirty="0"/>
              <a:t> </a:t>
            </a:r>
            <a:r>
              <a:rPr lang="en-CA" sz="2400" dirty="0" err="1"/>
              <a:t>plauzibil</a:t>
            </a:r>
            <a:endParaRPr lang="en-CA" sz="2400" dirty="0"/>
          </a:p>
          <a:p>
            <a:r>
              <a:rPr lang="en-CA" sz="2400" dirty="0"/>
              <a:t>• </a:t>
            </a:r>
            <a:r>
              <a:rPr lang="en-CA" sz="2400" dirty="0" err="1"/>
              <a:t>Propune</a:t>
            </a:r>
            <a:r>
              <a:rPr lang="en-CA" sz="2400" dirty="0"/>
              <a:t> o </a:t>
            </a:r>
            <a:r>
              <a:rPr lang="en-CA" sz="2400" dirty="0" err="1"/>
              <a:t>explicatie</a:t>
            </a:r>
            <a:r>
              <a:rPr lang="en-CA" sz="2400" dirty="0"/>
              <a:t> </a:t>
            </a:r>
            <a:r>
              <a:rPr lang="en-CA" sz="2400" dirty="0" err="1"/>
              <a:t>logica</a:t>
            </a:r>
            <a:r>
              <a:rPr lang="en-CA" sz="2400" dirty="0"/>
              <a:t> </a:t>
            </a:r>
            <a:r>
              <a:rPr lang="en-CA" sz="2400" dirty="0" err="1"/>
              <a:t>sau</a:t>
            </a:r>
            <a:r>
              <a:rPr lang="en-CA" sz="2400" dirty="0"/>
              <a:t> un </a:t>
            </a:r>
            <a:r>
              <a:rPr lang="en-CA" sz="2400" dirty="0" err="1"/>
              <a:t>mecanism</a:t>
            </a:r>
            <a:r>
              <a:rPr lang="en-CA" sz="2400" dirty="0"/>
              <a:t> (ecologic, biologic)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48628" y="876307"/>
            <a:ext cx="343119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 err="1"/>
              <a:t>Introducere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/>
              <a:t>IPOTEZA (INTREBARE)</a:t>
            </a:r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Metode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Rezultate</a:t>
            </a:r>
            <a:endParaRPr lang="en-CA" sz="2800" b="1" dirty="0"/>
          </a:p>
          <a:p>
            <a:pPr algn="ctr"/>
            <a:endParaRPr lang="en-CA" sz="2800" b="1" dirty="0"/>
          </a:p>
          <a:p>
            <a:pPr algn="ctr"/>
            <a:r>
              <a:rPr lang="en-CA" sz="2800" b="1" dirty="0" err="1"/>
              <a:t>Discutii</a:t>
            </a:r>
            <a:endParaRPr lang="en-CA" sz="2800" b="1" dirty="0"/>
          </a:p>
        </p:txBody>
      </p:sp>
      <p:sp>
        <p:nvSpPr>
          <p:cNvPr id="3" name="Down Arrow 2"/>
          <p:cNvSpPr/>
          <p:nvPr/>
        </p:nvSpPr>
        <p:spPr>
          <a:xfrm>
            <a:off x="6210300" y="1390655"/>
            <a:ext cx="381000" cy="7429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5" name="Curved Right Arrow 4"/>
          <p:cNvSpPr/>
          <p:nvPr/>
        </p:nvSpPr>
        <p:spPr>
          <a:xfrm>
            <a:off x="4191004" y="2303866"/>
            <a:ext cx="457627" cy="1010841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flipH="1">
            <a:off x="8079822" y="2309306"/>
            <a:ext cx="457627" cy="1841217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flipH="1">
            <a:off x="8415961" y="2303861"/>
            <a:ext cx="608296" cy="2805171"/>
          </a:xfrm>
          <a:prstGeom prst="curvedRightArrow">
            <a:avLst>
              <a:gd name="adj1" fmla="val 45774"/>
              <a:gd name="adj2" fmla="val 63428"/>
              <a:gd name="adj3" fmla="val 24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310" y="210269"/>
            <a:ext cx="503959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8216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865" y="698502"/>
            <a:ext cx="5863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b="1" dirty="0"/>
          </a:p>
          <a:p>
            <a:endParaRPr lang="en-CA" b="1" dirty="0"/>
          </a:p>
          <a:p>
            <a:r>
              <a:rPr lang="en-CA" b="1" dirty="0" smtClean="0"/>
              <a:t>INTRODUCERE vs. RECENZIE</a:t>
            </a:r>
            <a:endParaRPr lang="en-CA" b="1" dirty="0"/>
          </a:p>
          <a:p>
            <a:endParaRPr lang="en-CA" b="1" dirty="0"/>
          </a:p>
          <a:p>
            <a:endParaRPr lang="en-CA" b="1" dirty="0"/>
          </a:p>
        </p:txBody>
      </p:sp>
      <p:sp>
        <p:nvSpPr>
          <p:cNvPr id="9" name="Trapezoid 8"/>
          <p:cNvSpPr/>
          <p:nvPr/>
        </p:nvSpPr>
        <p:spPr>
          <a:xfrm rot="10800000">
            <a:off x="1103963" y="3515755"/>
            <a:ext cx="2264229" cy="1813136"/>
          </a:xfrm>
          <a:prstGeom prst="trapezoid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1435632" y="3112671"/>
            <a:ext cx="1600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/>
              <a:t>(2) </a:t>
            </a:r>
            <a:r>
              <a:rPr lang="en-CA" dirty="0" err="1"/>
              <a:t>Introducere</a:t>
            </a:r>
            <a:endParaRPr lang="en-CA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46043" y="4003407"/>
            <a:ext cx="1981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50823" y="4646907"/>
            <a:ext cx="1781175" cy="74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041947" y="3683661"/>
            <a:ext cx="3882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A)</a:t>
            </a:r>
          </a:p>
          <a:p>
            <a:endParaRPr lang="en-CA" dirty="0"/>
          </a:p>
          <a:p>
            <a:r>
              <a:rPr lang="en-CA" dirty="0"/>
              <a:t>B)</a:t>
            </a:r>
          </a:p>
          <a:p>
            <a:endParaRPr lang="en-CA" dirty="0"/>
          </a:p>
          <a:p>
            <a:r>
              <a:rPr lang="en-CA" dirty="0"/>
              <a:t>C)</a:t>
            </a:r>
          </a:p>
        </p:txBody>
      </p:sp>
      <p:sp>
        <p:nvSpPr>
          <p:cNvPr id="2" name="Rectangle 1"/>
          <p:cNvSpPr/>
          <p:nvPr/>
        </p:nvSpPr>
        <p:spPr>
          <a:xfrm>
            <a:off x="5181600" y="3481139"/>
            <a:ext cx="1409700" cy="1813136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rapezoid 12"/>
          <p:cNvSpPr/>
          <p:nvPr/>
        </p:nvSpPr>
        <p:spPr>
          <a:xfrm>
            <a:off x="4742472" y="5294275"/>
            <a:ext cx="2264229" cy="563295"/>
          </a:xfrm>
          <a:prstGeom prst="trapezoid">
            <a:avLst>
              <a:gd name="adj" fmla="val 7232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181600" y="3822700"/>
            <a:ext cx="1409700" cy="290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168900" y="4229100"/>
            <a:ext cx="1409700" cy="290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194300" y="4635500"/>
            <a:ext cx="1409700" cy="290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181600" y="4953000"/>
            <a:ext cx="1409700" cy="290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933009" y="2377254"/>
            <a:ext cx="1881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err="1" smtClean="0"/>
              <a:t>Recenzie</a:t>
            </a:r>
            <a:r>
              <a:rPr lang="en-CA" dirty="0" smtClean="0"/>
              <a:t> (Review)</a:t>
            </a:r>
            <a:endParaRPr lang="en-CA" dirty="0"/>
          </a:p>
        </p:txBody>
      </p:sp>
      <p:sp>
        <p:nvSpPr>
          <p:cNvPr id="19" name="Trapezoid 18"/>
          <p:cNvSpPr/>
          <p:nvPr/>
        </p:nvSpPr>
        <p:spPr>
          <a:xfrm rot="10800000">
            <a:off x="4741634" y="2910663"/>
            <a:ext cx="2264229" cy="563295"/>
          </a:xfrm>
          <a:prstGeom prst="trapezoid">
            <a:avLst>
              <a:gd name="adj" fmla="val 7232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5011053" y="2995579"/>
            <a:ext cx="1628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 smtClean="0"/>
              <a:t>Obiective</a:t>
            </a:r>
            <a:r>
              <a:rPr lang="en-CA" dirty="0" smtClean="0"/>
              <a:t>/Gaps</a:t>
            </a:r>
            <a:endParaRPr lang="en-CA" dirty="0"/>
          </a:p>
        </p:txBody>
      </p:sp>
      <p:sp>
        <p:nvSpPr>
          <p:cNvPr id="20" name="TextBox 19"/>
          <p:cNvSpPr txBox="1"/>
          <p:nvPr/>
        </p:nvSpPr>
        <p:spPr>
          <a:xfrm>
            <a:off x="5463792" y="3494838"/>
            <a:ext cx="84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Topic 1</a:t>
            </a:r>
            <a:endParaRPr lang="en-CA" dirty="0"/>
          </a:p>
        </p:txBody>
      </p:sp>
      <p:sp>
        <p:nvSpPr>
          <p:cNvPr id="21" name="TextBox 20"/>
          <p:cNvSpPr txBox="1"/>
          <p:nvPr/>
        </p:nvSpPr>
        <p:spPr>
          <a:xfrm>
            <a:off x="5482172" y="3851945"/>
            <a:ext cx="84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Topic 2</a:t>
            </a:r>
            <a:endParaRPr lang="en-CA" dirty="0"/>
          </a:p>
        </p:txBody>
      </p:sp>
      <p:sp>
        <p:nvSpPr>
          <p:cNvPr id="23" name="TextBox 22"/>
          <p:cNvSpPr txBox="1"/>
          <p:nvPr/>
        </p:nvSpPr>
        <p:spPr>
          <a:xfrm>
            <a:off x="5450112" y="4911232"/>
            <a:ext cx="872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Topic N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5098210" y="5403228"/>
            <a:ext cx="1571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 smtClean="0"/>
              <a:t>Sinteza</a:t>
            </a:r>
            <a:r>
              <a:rPr lang="en-CA" dirty="0" smtClean="0"/>
              <a:t> </a:t>
            </a:r>
            <a:r>
              <a:rPr lang="en-CA" dirty="0" err="1"/>
              <a:t>m</a:t>
            </a:r>
            <a:r>
              <a:rPr lang="en-CA" dirty="0" err="1" smtClean="0"/>
              <a:t>esaje</a:t>
            </a:r>
            <a:endParaRPr lang="en-CA" dirty="0"/>
          </a:p>
        </p:txBody>
      </p:sp>
      <p:sp>
        <p:nvSpPr>
          <p:cNvPr id="22" name="Rectangle 21"/>
          <p:cNvSpPr/>
          <p:nvPr/>
        </p:nvSpPr>
        <p:spPr>
          <a:xfrm>
            <a:off x="129310" y="210269"/>
            <a:ext cx="503959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4756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447" y="37743"/>
            <a:ext cx="4776353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b="1" dirty="0"/>
          </a:p>
          <a:p>
            <a:endParaRPr lang="en-CA" b="1" dirty="0" smtClean="0"/>
          </a:p>
          <a:p>
            <a:endParaRPr lang="en-CA" b="1" dirty="0"/>
          </a:p>
          <a:p>
            <a:endParaRPr lang="en-CA" b="1" dirty="0" smtClean="0"/>
          </a:p>
          <a:p>
            <a:endParaRPr lang="en-CA" b="1" dirty="0"/>
          </a:p>
          <a:p>
            <a:endParaRPr lang="en-CA" b="1" dirty="0"/>
          </a:p>
          <a:p>
            <a:r>
              <a:rPr lang="en-CA" sz="2200" b="1" dirty="0"/>
              <a:t>METODE</a:t>
            </a:r>
          </a:p>
          <a:p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Scop</a:t>
            </a:r>
            <a:r>
              <a:rPr lang="en-CA" sz="2200" dirty="0"/>
              <a:t>: </a:t>
            </a:r>
            <a:r>
              <a:rPr lang="en-CA" sz="2200" dirty="0" err="1"/>
              <a:t>reproductibilitatea</a:t>
            </a:r>
            <a:r>
              <a:rPr lang="en-CA" sz="2200" dirty="0"/>
              <a:t> </a:t>
            </a:r>
            <a:r>
              <a:rPr lang="en-CA" sz="2200" dirty="0" err="1"/>
              <a:t>si</a:t>
            </a:r>
            <a:r>
              <a:rPr lang="en-CA" sz="2200" dirty="0"/>
              <a:t> </a:t>
            </a:r>
            <a:r>
              <a:rPr lang="en-CA" sz="2200" dirty="0" err="1"/>
              <a:t>repetabilitatea</a:t>
            </a:r>
            <a:r>
              <a:rPr lang="en-CA" sz="2200" dirty="0"/>
              <a:t> </a:t>
            </a:r>
            <a:r>
              <a:rPr lang="en-CA" sz="2200" dirty="0" err="1"/>
              <a:t>studiului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Rigurozitatea</a:t>
            </a:r>
            <a:r>
              <a:rPr lang="en-CA" sz="2200" dirty="0"/>
              <a:t> </a:t>
            </a:r>
            <a:r>
              <a:rPr lang="en-CA" sz="2200" dirty="0" err="1"/>
              <a:t>metodelor</a:t>
            </a:r>
            <a:r>
              <a:rPr lang="en-CA" sz="2200" dirty="0"/>
              <a:t> </a:t>
            </a:r>
            <a:r>
              <a:rPr lang="en-CA" sz="2200" dirty="0" err="1"/>
              <a:t>dau</a:t>
            </a:r>
            <a:r>
              <a:rPr lang="en-CA" sz="2200" dirty="0"/>
              <a:t> </a:t>
            </a:r>
            <a:r>
              <a:rPr lang="en-CA" sz="2200" dirty="0" err="1"/>
              <a:t>credibilitate</a:t>
            </a:r>
            <a:r>
              <a:rPr lang="en-CA" sz="2200" dirty="0"/>
              <a:t> </a:t>
            </a:r>
            <a:r>
              <a:rPr lang="en-CA" sz="2200" dirty="0" err="1"/>
              <a:t>studiului</a:t>
            </a:r>
            <a:r>
              <a:rPr lang="en-CA" sz="2200" dirty="0"/>
              <a:t> </a:t>
            </a:r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Daca</a:t>
            </a:r>
            <a:r>
              <a:rPr lang="en-CA" sz="2200" dirty="0"/>
              <a:t> </a:t>
            </a:r>
            <a:r>
              <a:rPr lang="en-CA" sz="2200" dirty="0" err="1"/>
              <a:t>metodele</a:t>
            </a:r>
            <a:r>
              <a:rPr lang="en-CA" sz="2200" dirty="0"/>
              <a:t> </a:t>
            </a:r>
            <a:r>
              <a:rPr lang="en-CA" sz="2200" dirty="0" err="1"/>
              <a:t>sunt</a:t>
            </a:r>
            <a:r>
              <a:rPr lang="en-CA" sz="2200" dirty="0"/>
              <a:t> </a:t>
            </a:r>
            <a:r>
              <a:rPr lang="en-CA" sz="2200" dirty="0" err="1"/>
              <a:t>noi</a:t>
            </a:r>
            <a:r>
              <a:rPr lang="en-CA" sz="2200" dirty="0"/>
              <a:t>, </a:t>
            </a:r>
            <a:r>
              <a:rPr lang="en-CA" sz="2200" dirty="0" err="1"/>
              <a:t>atunci</a:t>
            </a:r>
            <a:r>
              <a:rPr lang="en-CA" sz="2200" dirty="0"/>
              <a:t> </a:t>
            </a:r>
            <a:r>
              <a:rPr lang="en-CA" sz="2200" dirty="0" err="1"/>
              <a:t>descrie</a:t>
            </a:r>
            <a:r>
              <a:rPr lang="en-CA" sz="2200" dirty="0"/>
              <a:t> in </a:t>
            </a:r>
            <a:r>
              <a:rPr lang="en-CA" sz="2200" dirty="0" err="1"/>
              <a:t>amanunt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Daca</a:t>
            </a:r>
            <a:r>
              <a:rPr lang="en-CA" sz="2200" dirty="0"/>
              <a:t> </a:t>
            </a:r>
            <a:r>
              <a:rPr lang="en-CA" sz="2200" dirty="0" err="1"/>
              <a:t>metodele</a:t>
            </a:r>
            <a:r>
              <a:rPr lang="en-CA" sz="2200" dirty="0"/>
              <a:t> </a:t>
            </a:r>
            <a:r>
              <a:rPr lang="en-CA" sz="2200" dirty="0" err="1"/>
              <a:t>sunt</a:t>
            </a:r>
            <a:r>
              <a:rPr lang="en-CA" sz="2200" dirty="0"/>
              <a:t> </a:t>
            </a:r>
            <a:r>
              <a:rPr lang="en-CA" sz="2200" dirty="0" err="1"/>
              <a:t>deja</a:t>
            </a:r>
            <a:r>
              <a:rPr lang="en-CA" sz="2200" dirty="0"/>
              <a:t> </a:t>
            </a:r>
            <a:r>
              <a:rPr lang="en-CA" sz="2200" dirty="0" err="1"/>
              <a:t>publicate</a:t>
            </a:r>
            <a:r>
              <a:rPr lang="en-CA" sz="2200" dirty="0"/>
              <a:t>, </a:t>
            </a:r>
            <a:r>
              <a:rPr lang="en-CA" sz="2200" dirty="0" err="1"/>
              <a:t>atunci</a:t>
            </a:r>
            <a:r>
              <a:rPr lang="en-CA" sz="2200" dirty="0"/>
              <a:t> fa </a:t>
            </a:r>
            <a:r>
              <a:rPr lang="en-CA" sz="2200" dirty="0" err="1"/>
              <a:t>referire</a:t>
            </a:r>
            <a:r>
              <a:rPr lang="en-CA" sz="2200" dirty="0"/>
              <a:t> la </a:t>
            </a:r>
            <a:r>
              <a:rPr lang="en-CA" sz="2200" dirty="0" err="1"/>
              <a:t>articolele</a:t>
            </a:r>
            <a:r>
              <a:rPr lang="en-CA" sz="2200" dirty="0"/>
              <a:t> respective </a:t>
            </a:r>
          </a:p>
          <a:p>
            <a:endParaRPr lang="en-CA" sz="2200" dirty="0"/>
          </a:p>
          <a:p>
            <a:endParaRPr lang="en-CA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2223" r="8333"/>
          <a:stretch/>
        </p:blipFill>
        <p:spPr>
          <a:xfrm>
            <a:off x="5130800" y="2437211"/>
            <a:ext cx="3632200" cy="394819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9310" y="210269"/>
            <a:ext cx="503959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49500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166" y="1518560"/>
            <a:ext cx="534867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200" dirty="0"/>
          </a:p>
          <a:p>
            <a:endParaRPr lang="en-CA" sz="2200" dirty="0"/>
          </a:p>
          <a:p>
            <a:r>
              <a:rPr lang="en-CA" sz="2200" b="1" dirty="0"/>
              <a:t>REZULTATE</a:t>
            </a:r>
          </a:p>
          <a:p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Rezultatele</a:t>
            </a:r>
            <a:r>
              <a:rPr lang="en-CA" sz="2200" dirty="0"/>
              <a:t> </a:t>
            </a:r>
            <a:r>
              <a:rPr lang="en-CA" sz="2200" dirty="0" err="1"/>
              <a:t>studiului</a:t>
            </a:r>
            <a:r>
              <a:rPr lang="en-CA" sz="2200" dirty="0"/>
              <a:t> FARA INTERPRETARE (</a:t>
            </a:r>
            <a:r>
              <a:rPr lang="en-CA" sz="2200" dirty="0" err="1"/>
              <a:t>lasat</a:t>
            </a:r>
            <a:r>
              <a:rPr lang="en-CA" sz="2200" dirty="0"/>
              <a:t> </a:t>
            </a:r>
            <a:r>
              <a:rPr lang="en-CA" sz="2200" dirty="0" err="1"/>
              <a:t>pentru</a:t>
            </a:r>
            <a:r>
              <a:rPr lang="en-CA" sz="2200" dirty="0"/>
              <a:t> </a:t>
            </a:r>
            <a:r>
              <a:rPr lang="en-CA" sz="2200" dirty="0" err="1"/>
              <a:t>Discutie</a:t>
            </a:r>
            <a:r>
              <a:rPr lang="en-CA" sz="2200" dirty="0"/>
              <a:t>)</a:t>
            </a:r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Reliefeaza</a:t>
            </a:r>
            <a:r>
              <a:rPr lang="en-CA" sz="2200" dirty="0"/>
              <a:t> </a:t>
            </a:r>
            <a:r>
              <a:rPr lang="en-CA" sz="2200" dirty="0" err="1"/>
              <a:t>cele</a:t>
            </a:r>
            <a:r>
              <a:rPr lang="en-CA" sz="2200" dirty="0"/>
              <a:t> </a:t>
            </a:r>
            <a:r>
              <a:rPr lang="en-CA" sz="2200" dirty="0" err="1"/>
              <a:t>mai</a:t>
            </a:r>
            <a:r>
              <a:rPr lang="en-CA" sz="2200" dirty="0"/>
              <a:t> </a:t>
            </a:r>
            <a:r>
              <a:rPr lang="en-CA" sz="2200" dirty="0" err="1"/>
              <a:t>importante</a:t>
            </a:r>
            <a:r>
              <a:rPr lang="en-CA" sz="2200" dirty="0"/>
              <a:t> </a:t>
            </a:r>
            <a:r>
              <a:rPr lang="en-CA" sz="2200" dirty="0" err="1"/>
              <a:t>rezultate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Fac</a:t>
            </a:r>
            <a:r>
              <a:rPr lang="en-CA" sz="2200" dirty="0"/>
              <a:t> </a:t>
            </a:r>
            <a:r>
              <a:rPr lang="en-CA" sz="2200" dirty="0" err="1"/>
              <a:t>legatura</a:t>
            </a:r>
            <a:r>
              <a:rPr lang="en-CA" sz="2200" dirty="0"/>
              <a:t> </a:t>
            </a:r>
            <a:r>
              <a:rPr lang="en-CA" sz="2200" dirty="0" err="1"/>
              <a:t>intre</a:t>
            </a:r>
            <a:r>
              <a:rPr lang="en-CA" sz="2200" dirty="0"/>
              <a:t> </a:t>
            </a:r>
            <a:r>
              <a:rPr lang="en-CA" sz="2200" dirty="0" err="1"/>
              <a:t>Introducere</a:t>
            </a:r>
            <a:r>
              <a:rPr lang="en-CA" sz="2200" dirty="0"/>
              <a:t> (</a:t>
            </a:r>
            <a:r>
              <a:rPr lang="en-CA" sz="2200" dirty="0" err="1"/>
              <a:t>Ipoteze</a:t>
            </a:r>
            <a:r>
              <a:rPr lang="en-CA" sz="2200" dirty="0"/>
              <a:t>), </a:t>
            </a:r>
            <a:r>
              <a:rPr lang="en-CA" sz="2200" dirty="0" err="1"/>
              <a:t>Metode</a:t>
            </a:r>
            <a:r>
              <a:rPr lang="en-CA" sz="2200" dirty="0"/>
              <a:t> </a:t>
            </a:r>
            <a:r>
              <a:rPr lang="en-CA" sz="2200" dirty="0" err="1"/>
              <a:t>si</a:t>
            </a:r>
            <a:r>
              <a:rPr lang="en-CA" sz="2200" dirty="0"/>
              <a:t> </a:t>
            </a:r>
            <a:r>
              <a:rPr lang="en-CA" sz="2200" dirty="0" err="1"/>
              <a:t>Discutii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Fac</a:t>
            </a:r>
            <a:r>
              <a:rPr lang="en-CA" sz="2200" dirty="0"/>
              <a:t> </a:t>
            </a:r>
            <a:r>
              <a:rPr lang="en-CA" sz="2200" dirty="0" err="1"/>
              <a:t>referire</a:t>
            </a:r>
            <a:r>
              <a:rPr lang="en-CA" sz="2200" dirty="0"/>
              <a:t> la </a:t>
            </a:r>
            <a:r>
              <a:rPr lang="en-CA" sz="2200" dirty="0" err="1"/>
              <a:t>Figuri</a:t>
            </a:r>
            <a:r>
              <a:rPr lang="en-CA" sz="2200" dirty="0"/>
              <a:t> </a:t>
            </a:r>
            <a:r>
              <a:rPr lang="en-CA" sz="2200" dirty="0" err="1"/>
              <a:t>si</a:t>
            </a:r>
            <a:r>
              <a:rPr lang="en-CA" sz="2200" dirty="0"/>
              <a:t> </a:t>
            </a:r>
            <a:r>
              <a:rPr lang="en-CA" sz="2200" dirty="0" err="1"/>
              <a:t>Tabelele</a:t>
            </a:r>
            <a:r>
              <a:rPr lang="en-CA" sz="2200" dirty="0"/>
              <a:t> in care se </a:t>
            </a:r>
            <a:r>
              <a:rPr lang="en-CA" sz="2200" dirty="0" err="1"/>
              <a:t>regasesc</a:t>
            </a:r>
            <a:r>
              <a:rPr lang="en-CA" sz="2200" dirty="0"/>
              <a:t> </a:t>
            </a:r>
            <a:r>
              <a:rPr lang="en-CA" sz="2200" dirty="0" err="1"/>
              <a:t>informatii</a:t>
            </a:r>
            <a:r>
              <a:rPr lang="en-CA" sz="2200" dirty="0"/>
              <a:t> </a:t>
            </a:r>
            <a:r>
              <a:rPr lang="en-CA" sz="2200" dirty="0" err="1" smtClean="0"/>
              <a:t>aditionale</a:t>
            </a:r>
            <a:endParaRPr lang="en-CA" sz="2200" dirty="0"/>
          </a:p>
        </p:txBody>
      </p:sp>
      <p:pic>
        <p:nvPicPr>
          <p:cNvPr id="1026" name="Picture 2" descr="http://spreadsheetpage.com/graphics/tips/combchar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0"/>
            <a:ext cx="37719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9310" y="210269"/>
            <a:ext cx="503959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59522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4465" y="635002"/>
            <a:ext cx="888422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200" b="1" dirty="0"/>
          </a:p>
          <a:p>
            <a:endParaRPr lang="en-CA" sz="2200" b="1" dirty="0"/>
          </a:p>
          <a:p>
            <a:r>
              <a:rPr lang="en-CA" sz="2200" b="1" dirty="0"/>
              <a:t>DISCUTIE</a:t>
            </a:r>
          </a:p>
          <a:p>
            <a:endParaRPr lang="en-CA" sz="2200" b="1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Incepe</a:t>
            </a:r>
            <a:r>
              <a:rPr lang="en-CA" sz="2200" dirty="0"/>
              <a:t> cu </a:t>
            </a:r>
            <a:r>
              <a:rPr lang="en-CA" sz="2200" dirty="0" err="1"/>
              <a:t>recapitularea</a:t>
            </a:r>
            <a:r>
              <a:rPr lang="en-CA" sz="2200" dirty="0"/>
              <a:t> </a:t>
            </a:r>
            <a:r>
              <a:rPr lang="en-CA" sz="2200" dirty="0" err="1"/>
              <a:t>principalelor</a:t>
            </a:r>
            <a:r>
              <a:rPr lang="en-CA" sz="2200" dirty="0"/>
              <a:t> </a:t>
            </a:r>
            <a:r>
              <a:rPr lang="en-CA" sz="2200" dirty="0" err="1"/>
              <a:t>rezultate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Paragrafe</a:t>
            </a:r>
            <a:r>
              <a:rPr lang="en-CA" sz="2200" dirty="0"/>
              <a:t> dedicate </a:t>
            </a:r>
            <a:r>
              <a:rPr lang="en-CA" sz="2200" dirty="0" err="1"/>
              <a:t>fiecarui</a:t>
            </a:r>
            <a:r>
              <a:rPr lang="en-CA" sz="2200" dirty="0"/>
              <a:t> </a:t>
            </a:r>
            <a:r>
              <a:rPr lang="en-CA" sz="2200" dirty="0" err="1"/>
              <a:t>rezultat</a:t>
            </a:r>
            <a:r>
              <a:rPr lang="en-CA" sz="2200" dirty="0"/>
              <a:t> principal (</a:t>
            </a:r>
            <a:r>
              <a:rPr lang="en-CA" sz="2200" dirty="0" err="1"/>
              <a:t>referinta</a:t>
            </a:r>
            <a:r>
              <a:rPr lang="en-CA" sz="2200" dirty="0"/>
              <a:t> la </a:t>
            </a:r>
            <a:r>
              <a:rPr lang="en-CA" sz="2200" dirty="0" err="1"/>
              <a:t>Figuri</a:t>
            </a:r>
            <a:r>
              <a:rPr lang="en-CA" sz="2200" dirty="0"/>
              <a:t>, </a:t>
            </a:r>
            <a:r>
              <a:rPr lang="en-CA" sz="2200" dirty="0" err="1"/>
              <a:t>Tabele</a:t>
            </a:r>
            <a:r>
              <a:rPr lang="en-CA" sz="2200" dirty="0"/>
              <a:t>); </a:t>
            </a:r>
            <a:r>
              <a:rPr lang="en-CA" sz="2200" dirty="0" err="1"/>
              <a:t>contextul</a:t>
            </a:r>
            <a:r>
              <a:rPr lang="en-CA" sz="2200" dirty="0"/>
              <a:t> </a:t>
            </a:r>
            <a:r>
              <a:rPr lang="en-CA" sz="2200" dirty="0" err="1"/>
              <a:t>studiului</a:t>
            </a:r>
            <a:r>
              <a:rPr lang="en-CA" sz="2200" dirty="0"/>
              <a:t>, </a:t>
            </a:r>
            <a:r>
              <a:rPr lang="en-CA" sz="2200" dirty="0" err="1"/>
              <a:t>comparatie</a:t>
            </a:r>
            <a:r>
              <a:rPr lang="en-CA" sz="2200" dirty="0"/>
              <a:t> cu </a:t>
            </a:r>
            <a:r>
              <a:rPr lang="en-CA" sz="2200" dirty="0" err="1"/>
              <a:t>alte</a:t>
            </a:r>
            <a:r>
              <a:rPr lang="en-CA" sz="2200" dirty="0"/>
              <a:t> </a:t>
            </a:r>
            <a:r>
              <a:rPr lang="en-CA" sz="2200" dirty="0" err="1"/>
              <a:t>studii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Reliefeaza</a:t>
            </a:r>
            <a:r>
              <a:rPr lang="en-CA" sz="2200" dirty="0"/>
              <a:t> </a:t>
            </a:r>
            <a:r>
              <a:rPr lang="en-CA" sz="2200" dirty="0" err="1"/>
              <a:t>elementele</a:t>
            </a:r>
            <a:r>
              <a:rPr lang="en-CA" sz="2200" dirty="0"/>
              <a:t> </a:t>
            </a:r>
            <a:r>
              <a:rPr lang="en-CA" sz="2200" dirty="0" err="1"/>
              <a:t>inovatoare</a:t>
            </a:r>
            <a:r>
              <a:rPr lang="en-CA" sz="2200" dirty="0"/>
              <a:t> ale </a:t>
            </a:r>
            <a:r>
              <a:rPr lang="en-CA" sz="2200" dirty="0" err="1"/>
              <a:t>studiului</a:t>
            </a:r>
            <a:endParaRPr lang="en-CA" sz="2200" dirty="0"/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/>
              <a:t>NU INCLUDE REZULTATE NOI (</a:t>
            </a:r>
            <a:r>
              <a:rPr lang="en-CA" sz="2200" dirty="0" err="1"/>
              <a:t>toate</a:t>
            </a:r>
            <a:r>
              <a:rPr lang="en-CA" sz="2200" dirty="0"/>
              <a:t> </a:t>
            </a:r>
            <a:r>
              <a:rPr lang="en-CA" sz="2200" dirty="0" err="1"/>
              <a:t>trebuie</a:t>
            </a:r>
            <a:r>
              <a:rPr lang="en-CA" sz="2200" dirty="0"/>
              <a:t> </a:t>
            </a:r>
            <a:r>
              <a:rPr lang="en-CA" sz="2200" dirty="0" err="1"/>
              <a:t>raportate</a:t>
            </a:r>
            <a:r>
              <a:rPr lang="en-CA" sz="2200" dirty="0"/>
              <a:t> in REZULTATE)</a:t>
            </a:r>
          </a:p>
          <a:p>
            <a:pPr marL="285737" indent="-285737">
              <a:buFontTx/>
              <a:buChar char="-"/>
            </a:pPr>
            <a:endParaRPr lang="en-CA" sz="2200" dirty="0"/>
          </a:p>
          <a:p>
            <a:pPr marL="285737" indent="-285737">
              <a:buFontTx/>
              <a:buChar char="-"/>
            </a:pPr>
            <a:r>
              <a:rPr lang="en-CA" sz="2200" dirty="0" err="1"/>
              <a:t>Propune</a:t>
            </a:r>
            <a:r>
              <a:rPr lang="en-CA" sz="2200" dirty="0"/>
              <a:t> </a:t>
            </a:r>
            <a:r>
              <a:rPr lang="en-CA" sz="2200" dirty="0" err="1"/>
              <a:t>noi</a:t>
            </a:r>
            <a:r>
              <a:rPr lang="en-CA" sz="2200" dirty="0"/>
              <a:t> </a:t>
            </a:r>
            <a:r>
              <a:rPr lang="en-CA" sz="2200" dirty="0" err="1"/>
              <a:t>directii</a:t>
            </a:r>
            <a:r>
              <a:rPr lang="en-CA" sz="2200" dirty="0"/>
              <a:t> de </a:t>
            </a:r>
            <a:r>
              <a:rPr lang="en-CA" sz="2200" dirty="0" err="1"/>
              <a:t>cercetare</a:t>
            </a:r>
            <a:r>
              <a:rPr lang="en-CA" sz="2200" dirty="0"/>
              <a:t> / </a:t>
            </a:r>
            <a:r>
              <a:rPr lang="en-CA" sz="2200" dirty="0" err="1"/>
              <a:t>alte</a:t>
            </a:r>
            <a:r>
              <a:rPr lang="en-CA" sz="2200" dirty="0"/>
              <a:t> </a:t>
            </a:r>
            <a:r>
              <a:rPr lang="en-CA" sz="2200" dirty="0" err="1"/>
              <a:t>cai</a:t>
            </a:r>
            <a:r>
              <a:rPr lang="en-CA" sz="2200" dirty="0"/>
              <a:t> de a </a:t>
            </a:r>
            <a:r>
              <a:rPr lang="en-CA" sz="2200" dirty="0" err="1"/>
              <a:t>evalua</a:t>
            </a:r>
            <a:r>
              <a:rPr lang="en-CA" sz="2200" dirty="0"/>
              <a:t> </a:t>
            </a:r>
            <a:r>
              <a:rPr lang="en-CA" sz="2200" dirty="0" err="1"/>
              <a:t>ipotezele</a:t>
            </a:r>
            <a:r>
              <a:rPr lang="en-CA" sz="2200" dirty="0"/>
              <a:t> </a:t>
            </a:r>
          </a:p>
          <a:p>
            <a:endParaRPr lang="en-CA" sz="2200" b="1" dirty="0"/>
          </a:p>
          <a:p>
            <a:endParaRPr lang="en-CA" sz="2200" b="1" dirty="0"/>
          </a:p>
        </p:txBody>
      </p:sp>
      <p:sp>
        <p:nvSpPr>
          <p:cNvPr id="5" name="Rectangle 4"/>
          <p:cNvSpPr/>
          <p:nvPr/>
        </p:nvSpPr>
        <p:spPr>
          <a:xfrm>
            <a:off x="129310" y="210269"/>
            <a:ext cx="503959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2400" dirty="0" err="1"/>
              <a:t>Elementele</a:t>
            </a:r>
            <a:r>
              <a:rPr lang="en-CA" sz="2400" dirty="0"/>
              <a:t> </a:t>
            </a:r>
            <a:r>
              <a:rPr lang="en-CA" sz="2400" dirty="0" err="1"/>
              <a:t>unei</a:t>
            </a:r>
            <a:r>
              <a:rPr lang="en-CA" sz="2400" dirty="0"/>
              <a:t> “</a:t>
            </a:r>
            <a:r>
              <a:rPr lang="en-CA" sz="2400" dirty="0" err="1"/>
              <a:t>povesti</a:t>
            </a:r>
            <a:r>
              <a:rPr lang="en-CA" sz="2400" dirty="0"/>
              <a:t>” </a:t>
            </a:r>
            <a:r>
              <a:rPr lang="en-CA" sz="2400" dirty="0" err="1" smtClean="0"/>
              <a:t>stiintifice</a:t>
            </a:r>
            <a:r>
              <a:rPr lang="en-CA" sz="2400" dirty="0" smtClean="0"/>
              <a:t>: </a:t>
            </a:r>
            <a:r>
              <a:rPr lang="en-CA" sz="2400" b="1" dirty="0" err="1" smtClean="0"/>
              <a:t>RIMRsD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9493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quotespin.com/download/18639-isaac-newton-wallpaper-736x3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1" y="1460044"/>
            <a:ext cx="7182086" cy="30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12831" y="539234"/>
            <a:ext cx="1464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b="1" dirty="0"/>
              <a:t>CITARILE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3546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2265" y="647701"/>
            <a:ext cx="835313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CITARILE</a:t>
            </a:r>
          </a:p>
          <a:p>
            <a:endParaRPr lang="en-CA" sz="2000" b="1" dirty="0"/>
          </a:p>
          <a:p>
            <a:endParaRPr lang="en-CA" b="1" dirty="0"/>
          </a:p>
          <a:p>
            <a:r>
              <a:rPr lang="en-CA" sz="2400" b="1" dirty="0" err="1" smtClean="0"/>
              <a:t>Cand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este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nevoie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referentiem</a:t>
            </a:r>
            <a:r>
              <a:rPr lang="en-CA" sz="2400" b="1" dirty="0" smtClean="0"/>
              <a:t>?</a:t>
            </a:r>
            <a:endParaRPr lang="en-CA" sz="2000" b="1" dirty="0"/>
          </a:p>
          <a:p>
            <a:endParaRPr lang="en-CA" sz="2000" dirty="0" smtClean="0"/>
          </a:p>
          <a:p>
            <a:r>
              <a:rPr lang="en-CA" sz="2000" dirty="0" smtClean="0"/>
              <a:t>• 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a </a:t>
            </a:r>
            <a:r>
              <a:rPr lang="en-CA" sz="2000" dirty="0" err="1" smtClean="0"/>
              <a:t>cita</a:t>
            </a:r>
            <a:r>
              <a:rPr lang="en-CA" sz="2000" dirty="0" smtClean="0"/>
              <a:t> </a:t>
            </a:r>
            <a:r>
              <a:rPr lang="en-CA" sz="2000" dirty="0" err="1" smtClean="0"/>
              <a:t>dintr</a:t>
            </a:r>
            <a:r>
              <a:rPr lang="en-CA" sz="2000" dirty="0" smtClean="0"/>
              <a:t>-un alt text [“… Blah </a:t>
            </a:r>
            <a:r>
              <a:rPr lang="en-CA" sz="2000" dirty="0" err="1" smtClean="0"/>
              <a:t>bla</a:t>
            </a:r>
            <a:r>
              <a:rPr lang="en-CA" sz="2000" dirty="0" smtClean="0"/>
              <a:t>…”]</a:t>
            </a:r>
            <a:endParaRPr lang="en-CA" sz="2000" dirty="0"/>
          </a:p>
          <a:p>
            <a:r>
              <a:rPr lang="en-CA" sz="2000" dirty="0" smtClean="0"/>
              <a:t>	– </a:t>
            </a:r>
            <a:r>
              <a:rPr lang="en-CA" sz="2000" b="1" dirty="0" smtClean="0"/>
              <a:t>A SE EVITA </a:t>
            </a:r>
            <a:r>
              <a:rPr lang="en-CA" sz="2000" dirty="0" err="1" smtClean="0"/>
              <a:t>folosirea</a:t>
            </a:r>
            <a:r>
              <a:rPr lang="en-CA" sz="2000" dirty="0" smtClean="0"/>
              <a:t> </a:t>
            </a:r>
            <a:r>
              <a:rPr lang="en-CA" sz="2000" dirty="0" err="1" smtClean="0"/>
              <a:t>unei</a:t>
            </a:r>
            <a:r>
              <a:rPr lang="en-CA" sz="2000" dirty="0" smtClean="0"/>
              <a:t> </a:t>
            </a:r>
            <a:r>
              <a:rPr lang="en-CA" sz="2000" dirty="0" err="1" smtClean="0"/>
              <a:t>citari</a:t>
            </a:r>
            <a:r>
              <a:rPr lang="en-CA" sz="2000" dirty="0" smtClean="0"/>
              <a:t> </a:t>
            </a:r>
            <a:r>
              <a:rPr lang="en-CA" sz="2000" b="1" i="1" dirty="0" smtClean="0"/>
              <a:t>mot a mot</a:t>
            </a:r>
            <a:r>
              <a:rPr lang="en-CA" sz="2000" dirty="0" smtClean="0"/>
              <a:t> in </a:t>
            </a:r>
            <a:r>
              <a:rPr lang="en-CA" sz="2000" dirty="0" err="1" smtClean="0"/>
              <a:t>documentele</a:t>
            </a:r>
            <a:r>
              <a:rPr lang="en-CA" sz="2000" dirty="0" smtClean="0"/>
              <a:t> </a:t>
            </a:r>
            <a:r>
              <a:rPr lang="en-CA" sz="2000" dirty="0" err="1" smtClean="0"/>
              <a:t>stiintifice</a:t>
            </a:r>
            <a:endParaRPr lang="en-CA" sz="2000" dirty="0" smtClean="0"/>
          </a:p>
          <a:p>
            <a:endParaRPr lang="en-CA" sz="2000" dirty="0"/>
          </a:p>
          <a:p>
            <a:r>
              <a:rPr lang="en-CA" sz="2000" dirty="0" smtClean="0"/>
              <a:t>• 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a </a:t>
            </a:r>
            <a:r>
              <a:rPr lang="en-CA" sz="2000" dirty="0" err="1" smtClean="0"/>
              <a:t>parafraza</a:t>
            </a:r>
            <a:r>
              <a:rPr lang="en-CA" sz="2000" dirty="0" smtClean="0"/>
              <a:t> (a </a:t>
            </a:r>
            <a:r>
              <a:rPr lang="en-CA" sz="2000" dirty="0" err="1" smtClean="0"/>
              <a:t>exprima</a:t>
            </a:r>
            <a:r>
              <a:rPr lang="en-CA" sz="2000" dirty="0" smtClean="0"/>
              <a:t> </a:t>
            </a:r>
            <a:r>
              <a:rPr lang="en-CA" sz="2000" dirty="0" err="1" smtClean="0"/>
              <a:t>prin</a:t>
            </a:r>
            <a:r>
              <a:rPr lang="en-CA" sz="2000" dirty="0" smtClean="0"/>
              <a:t> </a:t>
            </a:r>
            <a:r>
              <a:rPr lang="en-CA" sz="2000" dirty="0" err="1" smtClean="0"/>
              <a:t>cuvinte</a:t>
            </a:r>
            <a:r>
              <a:rPr lang="en-CA" sz="2000" dirty="0" smtClean="0"/>
              <a:t> </a:t>
            </a:r>
            <a:r>
              <a:rPr lang="en-CA" sz="2000" dirty="0" err="1" smtClean="0"/>
              <a:t>proprii</a:t>
            </a:r>
            <a:r>
              <a:rPr lang="en-CA" sz="2000" dirty="0" smtClean="0"/>
              <a:t>)</a:t>
            </a:r>
            <a:endParaRPr lang="en-CA" sz="2000" dirty="0"/>
          </a:p>
          <a:p>
            <a:r>
              <a:rPr lang="en-CA" sz="2000" dirty="0" smtClean="0"/>
              <a:t>	– </a:t>
            </a:r>
            <a:r>
              <a:rPr lang="en-CA" sz="2000" dirty="0" err="1" smtClean="0"/>
              <a:t>Rezultate</a:t>
            </a:r>
            <a:r>
              <a:rPr lang="en-CA" sz="2000" dirty="0" smtClean="0"/>
              <a:t>, </a:t>
            </a:r>
            <a:r>
              <a:rPr lang="en-CA" sz="2000" dirty="0" err="1" smtClean="0"/>
              <a:t>fapte</a:t>
            </a:r>
            <a:r>
              <a:rPr lang="en-CA" sz="2000" dirty="0" smtClean="0"/>
              <a:t>, </a:t>
            </a:r>
            <a:r>
              <a:rPr lang="en-CA" sz="2000" dirty="0" err="1" smtClean="0"/>
              <a:t>procentaje</a:t>
            </a:r>
            <a:r>
              <a:rPr lang="en-CA" sz="2000" dirty="0" smtClean="0"/>
              <a:t> (</a:t>
            </a:r>
            <a:r>
              <a:rPr lang="en-CA" sz="2000" dirty="0" err="1" smtClean="0"/>
              <a:t>mai</a:t>
            </a:r>
            <a:r>
              <a:rPr lang="en-CA" sz="2000" dirty="0" smtClean="0"/>
              <a:t> e </a:t>
            </a:r>
            <a:r>
              <a:rPr lang="en-CA" sz="2000" dirty="0" err="1" smtClean="0"/>
              <a:t>scurt</a:t>
            </a:r>
            <a:r>
              <a:rPr lang="en-CA" sz="2000" dirty="0" smtClean="0"/>
              <a:t> </a:t>
            </a:r>
            <a:r>
              <a:rPr lang="en-CA" sz="2000" dirty="0" err="1" smtClean="0"/>
              <a:t>decat</a:t>
            </a:r>
            <a:r>
              <a:rPr lang="en-CA" sz="2000" dirty="0" smtClean="0"/>
              <a:t> </a:t>
            </a:r>
            <a:r>
              <a:rPr lang="en-CA" sz="2000" dirty="0" err="1" smtClean="0"/>
              <a:t>textul</a:t>
            </a:r>
            <a:r>
              <a:rPr lang="en-CA" sz="2000" dirty="0" smtClean="0"/>
              <a:t> original)</a:t>
            </a:r>
            <a:endParaRPr lang="en-CA" sz="2000" dirty="0"/>
          </a:p>
          <a:p>
            <a:r>
              <a:rPr lang="en-CA" sz="2000" dirty="0" smtClean="0"/>
              <a:t>	– </a:t>
            </a:r>
            <a:r>
              <a:rPr lang="en-CA" sz="2000" dirty="0" err="1" smtClean="0"/>
              <a:t>Cuvintele</a:t>
            </a:r>
            <a:r>
              <a:rPr lang="en-CA" sz="2000" dirty="0" smtClean="0"/>
              <a:t> tale, </a:t>
            </a:r>
            <a:r>
              <a:rPr lang="en-CA" sz="2000" dirty="0" err="1" smtClean="0"/>
              <a:t>dar</a:t>
            </a:r>
            <a:r>
              <a:rPr lang="en-CA" sz="2000" dirty="0" smtClean="0"/>
              <a:t> </a:t>
            </a:r>
            <a:r>
              <a:rPr lang="en-CA" sz="2000" dirty="0" err="1" smtClean="0"/>
              <a:t>ideile</a:t>
            </a:r>
            <a:r>
              <a:rPr lang="en-CA" sz="2000" dirty="0" smtClean="0"/>
              <a:t> </a:t>
            </a:r>
            <a:r>
              <a:rPr lang="en-CA" sz="2000" dirty="0" err="1" smtClean="0"/>
              <a:t>altcuiva</a:t>
            </a:r>
            <a:endParaRPr lang="en-CA" sz="2000" dirty="0"/>
          </a:p>
          <a:p>
            <a:endParaRPr lang="en-CA" sz="2000" dirty="0" smtClean="0"/>
          </a:p>
          <a:p>
            <a:r>
              <a:rPr lang="en-CA" sz="2000" dirty="0" smtClean="0"/>
              <a:t>• 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a </a:t>
            </a:r>
            <a:r>
              <a:rPr lang="en-CA" sz="2000" dirty="0" err="1" smtClean="0"/>
              <a:t>sinteza</a:t>
            </a:r>
            <a:r>
              <a:rPr lang="en-CA" sz="2000" dirty="0" smtClean="0"/>
              <a:t> </a:t>
            </a:r>
            <a:r>
              <a:rPr lang="en-CA" sz="2000" dirty="0" err="1" smtClean="0"/>
              <a:t>infomatie</a:t>
            </a:r>
            <a:endParaRPr lang="en-CA" sz="2000" dirty="0"/>
          </a:p>
          <a:p>
            <a:r>
              <a:rPr lang="en-CA" sz="2000" dirty="0" smtClean="0"/>
              <a:t>	– </a:t>
            </a:r>
            <a:r>
              <a:rPr lang="en-CA" sz="2000" dirty="0" err="1" smtClean="0"/>
              <a:t>Cuvintele</a:t>
            </a:r>
            <a:r>
              <a:rPr lang="en-CA" sz="2000" dirty="0" smtClean="0"/>
              <a:t> tale, </a:t>
            </a:r>
            <a:r>
              <a:rPr lang="en-CA" sz="2000" dirty="0" err="1" smtClean="0"/>
              <a:t>ideile</a:t>
            </a:r>
            <a:r>
              <a:rPr lang="en-CA" sz="2000" dirty="0" smtClean="0"/>
              <a:t> </a:t>
            </a:r>
            <a:r>
              <a:rPr lang="en-CA" sz="2000" dirty="0" err="1" smtClean="0"/>
              <a:t>altcuiva</a:t>
            </a:r>
            <a:r>
              <a:rPr lang="en-CA" sz="2000" dirty="0" smtClean="0"/>
              <a:t>, </a:t>
            </a:r>
            <a:r>
              <a:rPr lang="en-CA" sz="2000" dirty="0" err="1" smtClean="0"/>
              <a:t>dar</a:t>
            </a:r>
            <a:r>
              <a:rPr lang="en-CA" sz="2000" dirty="0" smtClean="0"/>
              <a:t> </a:t>
            </a:r>
            <a:r>
              <a:rPr lang="en-CA" sz="2000" dirty="0" err="1" smtClean="0"/>
              <a:t>reflecta</a:t>
            </a:r>
            <a:r>
              <a:rPr lang="en-CA" sz="2000" dirty="0" smtClean="0"/>
              <a:t> </a:t>
            </a:r>
            <a:r>
              <a:rPr lang="en-CA" sz="2000" dirty="0" err="1" smtClean="0"/>
              <a:t>problema</a:t>
            </a:r>
            <a:r>
              <a:rPr lang="en-CA" sz="2000" dirty="0" smtClean="0"/>
              <a:t> (BIG PICTURE): include 	</a:t>
            </a:r>
            <a:r>
              <a:rPr lang="en-CA" sz="2000" dirty="0" err="1" smtClean="0"/>
              <a:t>sinteza</a:t>
            </a:r>
            <a:r>
              <a:rPr lang="en-CA" sz="2000" dirty="0" smtClean="0"/>
              <a:t> </a:t>
            </a:r>
            <a:r>
              <a:rPr lang="en-CA" sz="2000" dirty="0" err="1" smtClean="0"/>
              <a:t>unor</a:t>
            </a:r>
            <a:r>
              <a:rPr lang="en-CA" sz="2000" dirty="0" smtClean="0"/>
              <a:t> </a:t>
            </a:r>
            <a:r>
              <a:rPr lang="en-CA" sz="2000" dirty="0" err="1" smtClean="0"/>
              <a:t>concepte</a:t>
            </a:r>
            <a:r>
              <a:rPr lang="en-CA" sz="2000" dirty="0" smtClean="0"/>
              <a:t> </a:t>
            </a:r>
            <a:r>
              <a:rPr lang="en-CA" sz="2000" dirty="0" err="1" smtClean="0"/>
              <a:t>sau</a:t>
            </a:r>
            <a:r>
              <a:rPr lang="en-CA" sz="2000" dirty="0" smtClean="0"/>
              <a:t> </a:t>
            </a:r>
            <a:r>
              <a:rPr lang="en-CA" sz="2000" dirty="0" err="1" smtClean="0"/>
              <a:t>fapte</a:t>
            </a:r>
            <a:r>
              <a:rPr lang="en-CA" sz="2000" dirty="0" smtClean="0"/>
              <a:t> bine </a:t>
            </a:r>
            <a:r>
              <a:rPr lang="en-CA" sz="2000" dirty="0" err="1" smtClean="0"/>
              <a:t>stabilite</a:t>
            </a:r>
            <a:endParaRPr lang="en-CA" sz="2000" b="1" dirty="0"/>
          </a:p>
          <a:p>
            <a:pPr marL="285737" indent="-285737">
              <a:buFontTx/>
              <a:buChar char="-"/>
            </a:pPr>
            <a:endParaRPr lang="en-CA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778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8331" y="276270"/>
            <a:ext cx="1279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b="1" dirty="0"/>
              <a:t>CITARILE</a:t>
            </a:r>
            <a:endParaRPr lang="en-CA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939344"/>
            <a:ext cx="8026400" cy="2676574"/>
          </a:xfrm>
          <a:prstGeom prst="rect">
            <a:avLst/>
          </a:prstGeom>
        </p:spPr>
      </p:pic>
      <p:pic>
        <p:nvPicPr>
          <p:cNvPr id="5122" name="Picture 2" descr="http://upload.wikimedia.org/wikipedia/commons/b/bf/Charles_Darwin_photograph_by_Herbert_Rose_Barraud,_18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14" y="3503409"/>
            <a:ext cx="2413000" cy="329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nickrentlab.siu.edu/PLB304/Lecture03HistTax/images/DeCandolleJud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84" y="3475248"/>
            <a:ext cx="2500231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975100" y="4826000"/>
            <a:ext cx="9906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800100" y="2654300"/>
            <a:ext cx="7257215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44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4165" y="1007071"/>
            <a:ext cx="50765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PLAGIATUL!!!!</a:t>
            </a:r>
            <a:endParaRPr lang="en-CA" sz="2800" b="1" dirty="0"/>
          </a:p>
          <a:p>
            <a:endParaRPr lang="en-CA" sz="2200" b="1" dirty="0"/>
          </a:p>
          <a:p>
            <a:r>
              <a:rPr lang="en-CA" sz="2200" b="1" dirty="0" smtClean="0"/>
              <a:t>Ce </a:t>
            </a:r>
            <a:r>
              <a:rPr lang="en-CA" sz="2200" b="1" dirty="0" err="1" smtClean="0"/>
              <a:t>este</a:t>
            </a:r>
            <a:r>
              <a:rPr lang="en-CA" sz="2200" b="1" dirty="0" smtClean="0"/>
              <a:t> </a:t>
            </a:r>
            <a:r>
              <a:rPr lang="en-CA" sz="2200" b="1" dirty="0" err="1" smtClean="0"/>
              <a:t>plagiatul</a:t>
            </a:r>
            <a:r>
              <a:rPr lang="en-CA" sz="2200" b="1" dirty="0" smtClean="0"/>
              <a:t>?</a:t>
            </a:r>
          </a:p>
          <a:p>
            <a:endParaRPr lang="en-CA" sz="2200" b="1" dirty="0"/>
          </a:p>
          <a:p>
            <a:r>
              <a:rPr lang="en-CA" sz="2200" dirty="0" err="1"/>
              <a:t>însușirea</a:t>
            </a:r>
            <a:r>
              <a:rPr lang="en-CA" sz="2200" dirty="0"/>
              <a:t> </a:t>
            </a:r>
            <a:r>
              <a:rPr lang="en-CA" sz="2200" dirty="0" err="1"/>
              <a:t>ideilor</a:t>
            </a:r>
            <a:r>
              <a:rPr lang="en-CA" sz="2200" dirty="0"/>
              <a:t>, </a:t>
            </a:r>
            <a:r>
              <a:rPr lang="en-CA" sz="2200" dirty="0" err="1"/>
              <a:t>metodelor</a:t>
            </a:r>
            <a:r>
              <a:rPr lang="en-CA" sz="2200" dirty="0"/>
              <a:t>, </a:t>
            </a:r>
            <a:r>
              <a:rPr lang="en-CA" sz="2200" dirty="0" err="1"/>
              <a:t>procedurilor</a:t>
            </a:r>
            <a:r>
              <a:rPr lang="en-CA" sz="2200" dirty="0"/>
              <a:t>, </a:t>
            </a:r>
            <a:r>
              <a:rPr lang="en-CA" sz="2200" dirty="0" err="1"/>
              <a:t>tehnologiilor</a:t>
            </a:r>
            <a:r>
              <a:rPr lang="en-CA" sz="2200" dirty="0"/>
              <a:t>, </a:t>
            </a:r>
            <a:r>
              <a:rPr lang="en-CA" sz="2200" dirty="0" err="1"/>
              <a:t>rezultatelor</a:t>
            </a:r>
            <a:r>
              <a:rPr lang="en-CA" sz="2200" dirty="0"/>
              <a:t> </a:t>
            </a:r>
            <a:r>
              <a:rPr lang="en-CA" sz="2200" dirty="0" err="1"/>
              <a:t>sau</a:t>
            </a:r>
            <a:r>
              <a:rPr lang="en-CA" sz="2200" dirty="0"/>
              <a:t> </a:t>
            </a:r>
            <a:r>
              <a:rPr lang="en-CA" sz="2200" dirty="0" err="1"/>
              <a:t>textelor</a:t>
            </a:r>
            <a:r>
              <a:rPr lang="en-CA" sz="2200" dirty="0"/>
              <a:t> </a:t>
            </a:r>
            <a:r>
              <a:rPr lang="en-CA" sz="2200" dirty="0" err="1"/>
              <a:t>unei</a:t>
            </a:r>
            <a:r>
              <a:rPr lang="en-CA" sz="2200" dirty="0"/>
              <a:t> </a:t>
            </a:r>
            <a:r>
              <a:rPr lang="en-CA" sz="2200" dirty="0" err="1"/>
              <a:t>alte</a:t>
            </a:r>
            <a:r>
              <a:rPr lang="en-CA" sz="2200" dirty="0"/>
              <a:t> </a:t>
            </a:r>
            <a:r>
              <a:rPr lang="en-CA" sz="2200" dirty="0" err="1"/>
              <a:t>persoane</a:t>
            </a:r>
            <a:r>
              <a:rPr lang="en-CA" sz="2200" dirty="0"/>
              <a:t>, </a:t>
            </a:r>
            <a:r>
              <a:rPr lang="en-CA" sz="2200" dirty="0" err="1"/>
              <a:t>indiferent</a:t>
            </a:r>
            <a:r>
              <a:rPr lang="en-CA" sz="2200" dirty="0"/>
              <a:t> de </a:t>
            </a:r>
            <a:r>
              <a:rPr lang="en-CA" sz="2200" dirty="0" err="1"/>
              <a:t>calea</a:t>
            </a:r>
            <a:r>
              <a:rPr lang="en-CA" sz="2200" dirty="0"/>
              <a:t> </a:t>
            </a:r>
            <a:r>
              <a:rPr lang="en-CA" sz="2200" dirty="0" err="1"/>
              <a:t>prin</a:t>
            </a:r>
            <a:r>
              <a:rPr lang="en-CA" sz="2200" dirty="0"/>
              <a:t> care </a:t>
            </a:r>
            <a:r>
              <a:rPr lang="en-CA" sz="2200" dirty="0" err="1"/>
              <a:t>acestea</a:t>
            </a:r>
            <a:r>
              <a:rPr lang="en-CA" sz="2200" dirty="0"/>
              <a:t> au </a:t>
            </a:r>
            <a:r>
              <a:rPr lang="en-CA" sz="2200" dirty="0" err="1"/>
              <a:t>fost</a:t>
            </a:r>
            <a:r>
              <a:rPr lang="en-CA" sz="2200" dirty="0"/>
              <a:t> </a:t>
            </a:r>
            <a:r>
              <a:rPr lang="en-CA" sz="2200" dirty="0" err="1"/>
              <a:t>obținute</a:t>
            </a:r>
            <a:r>
              <a:rPr lang="en-CA" sz="2200" dirty="0"/>
              <a:t>, </a:t>
            </a:r>
            <a:r>
              <a:rPr lang="en-CA" sz="2200" dirty="0" err="1"/>
              <a:t>prezentându</a:t>
            </a:r>
            <a:r>
              <a:rPr lang="en-CA" sz="2200" dirty="0"/>
              <a:t>-le </a:t>
            </a:r>
            <a:r>
              <a:rPr lang="en-CA" sz="2200" dirty="0" err="1"/>
              <a:t>drept</a:t>
            </a:r>
            <a:r>
              <a:rPr lang="en-CA" sz="2200" dirty="0"/>
              <a:t> </a:t>
            </a:r>
            <a:r>
              <a:rPr lang="en-CA" sz="2200" dirty="0" err="1"/>
              <a:t>creație</a:t>
            </a:r>
            <a:r>
              <a:rPr lang="en-CA" sz="2200" dirty="0"/>
              <a:t> </a:t>
            </a:r>
            <a:r>
              <a:rPr lang="en-CA" sz="2200" dirty="0" err="1"/>
              <a:t>proprie</a:t>
            </a:r>
            <a:r>
              <a:rPr lang="en-CA" sz="2200" dirty="0"/>
              <a:t>.</a:t>
            </a:r>
          </a:p>
        </p:txBody>
      </p:sp>
      <p:pic>
        <p:nvPicPr>
          <p:cNvPr id="1026" name="Picture 2" descr="http://www.revista22.ro/nou/imagini/1163/copy-past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1493025"/>
            <a:ext cx="2573338" cy="337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4165" y="4618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Legea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nr. 206/2004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privind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buna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conduită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în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cercetarea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ştiinţifică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dezvoltarea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tehnologică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şi</a:t>
            </a:r>
            <a:r>
              <a:rPr lang="en-CA" b="0" i="0" dirty="0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CA" b="0" i="0" dirty="0" err="1" smtClean="0">
                <a:solidFill>
                  <a:srgbClr val="2A76A7"/>
                </a:solidFill>
                <a:effectLst/>
                <a:latin typeface="Cambria" panose="02040503050406030204" pitchFamily="18" charset="0"/>
              </a:rPr>
              <a:t>inovare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42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837" y="2999018"/>
            <a:ext cx="822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/>
              <a:t>http://pdos.csail.mit.edu/scigen/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765" y="292104"/>
            <a:ext cx="822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Hai </a:t>
            </a:r>
            <a:r>
              <a:rPr lang="en-CA" sz="2000" b="1" dirty="0" err="1" smtClean="0"/>
              <a:t>sa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scriem</a:t>
            </a:r>
            <a:r>
              <a:rPr lang="en-CA" sz="2000" b="1" dirty="0" smtClean="0"/>
              <a:t> un </a:t>
            </a:r>
            <a:r>
              <a:rPr lang="en-CA" sz="2000" b="1" dirty="0" err="1" smtClean="0"/>
              <a:t>articol</a:t>
            </a:r>
            <a:endParaRPr lang="en-CA" b="1" dirty="0" smtClean="0"/>
          </a:p>
          <a:p>
            <a:endParaRPr lang="en-CA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99393" y="4747989"/>
            <a:ext cx="517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smtClean="0"/>
              <a:t>SFARSIT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3166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3022" y="814618"/>
            <a:ext cx="6043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ACTIVITATE IN CLASA (40-50 minute)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3022" y="1778000"/>
            <a:ext cx="78886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Cititi</a:t>
            </a:r>
            <a:r>
              <a:rPr lang="en-CA" dirty="0" smtClean="0"/>
              <a:t> </a:t>
            </a:r>
            <a:r>
              <a:rPr lang="en-CA" dirty="0" err="1" smtClean="0"/>
              <a:t>articolul</a:t>
            </a:r>
            <a:endParaRPr lang="en-CA" dirty="0" smtClean="0"/>
          </a:p>
          <a:p>
            <a:endParaRPr lang="en-CA" dirty="0"/>
          </a:p>
          <a:p>
            <a:r>
              <a:rPr lang="en-CA" dirty="0" err="1" smtClean="0"/>
              <a:t>Scrieti</a:t>
            </a:r>
            <a:r>
              <a:rPr lang="en-CA" dirty="0" smtClean="0"/>
              <a:t> un </a:t>
            </a:r>
            <a:r>
              <a:rPr lang="en-CA" dirty="0" err="1" smtClean="0"/>
              <a:t>rezumat</a:t>
            </a:r>
            <a:r>
              <a:rPr lang="en-CA" dirty="0" smtClean="0"/>
              <a:t> </a:t>
            </a:r>
            <a:r>
              <a:rPr lang="en-CA" dirty="0" err="1" smtClean="0"/>
              <a:t>scurt</a:t>
            </a:r>
            <a:r>
              <a:rPr lang="en-CA" dirty="0" smtClean="0"/>
              <a:t> (1/2 – 3/4 </a:t>
            </a:r>
            <a:r>
              <a:rPr lang="en-CA" dirty="0" err="1" smtClean="0"/>
              <a:t>pagini</a:t>
            </a:r>
            <a:r>
              <a:rPr lang="en-CA" dirty="0" smtClean="0"/>
              <a:t>) care </a:t>
            </a:r>
            <a:r>
              <a:rPr lang="en-CA" dirty="0" err="1" smtClean="0"/>
              <a:t>sa</a:t>
            </a:r>
            <a:r>
              <a:rPr lang="en-CA" dirty="0" smtClean="0"/>
              <a:t> </a:t>
            </a:r>
            <a:r>
              <a:rPr lang="en-CA" dirty="0" err="1" smtClean="0"/>
              <a:t>sintetizeze</a:t>
            </a:r>
            <a:r>
              <a:rPr lang="en-CA" dirty="0" smtClean="0"/>
              <a:t>:</a:t>
            </a:r>
          </a:p>
          <a:p>
            <a:endParaRPr lang="en-CA" dirty="0" smtClean="0"/>
          </a:p>
          <a:p>
            <a:pPr marL="285750" indent="-285750">
              <a:buFontTx/>
              <a:buChar char="-"/>
            </a:pPr>
            <a:r>
              <a:rPr lang="en-CA" dirty="0" err="1" smtClean="0"/>
              <a:t>Scopul</a:t>
            </a:r>
            <a:r>
              <a:rPr lang="en-CA" dirty="0" smtClean="0"/>
              <a:t> </a:t>
            </a:r>
            <a:r>
              <a:rPr lang="en-CA" dirty="0" err="1" smtClean="0"/>
              <a:t>articolului</a:t>
            </a:r>
            <a:r>
              <a:rPr lang="en-CA" dirty="0" smtClean="0"/>
              <a:t> (in </a:t>
            </a:r>
            <a:r>
              <a:rPr lang="en-CA" dirty="0" err="1" smtClean="0"/>
              <a:t>contextul</a:t>
            </a:r>
            <a:r>
              <a:rPr lang="en-CA" dirty="0" smtClean="0"/>
              <a:t> </a:t>
            </a:r>
            <a:r>
              <a:rPr lang="en-CA" dirty="0" err="1" smtClean="0"/>
              <a:t>larg</a:t>
            </a:r>
            <a:r>
              <a:rPr lang="en-CA" dirty="0" smtClean="0"/>
              <a:t> al </a:t>
            </a:r>
            <a:r>
              <a:rPr lang="en-CA" dirty="0" err="1" smtClean="0"/>
              <a:t>literaturii</a:t>
            </a:r>
            <a:r>
              <a:rPr lang="en-CA" dirty="0" smtClean="0"/>
              <a:t> de </a:t>
            </a:r>
            <a:r>
              <a:rPr lang="en-CA" dirty="0" err="1" smtClean="0"/>
              <a:t>specialitate</a:t>
            </a:r>
            <a:r>
              <a:rPr lang="en-CA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CA" dirty="0" err="1" smtClean="0"/>
              <a:t>Intrebarile</a:t>
            </a:r>
            <a:r>
              <a:rPr lang="en-CA" dirty="0" smtClean="0"/>
              <a:t> </a:t>
            </a:r>
            <a:r>
              <a:rPr lang="en-CA" dirty="0" err="1" smtClean="0"/>
              <a:t>cheie</a:t>
            </a:r>
            <a:r>
              <a:rPr lang="en-CA" dirty="0" smtClean="0"/>
              <a:t> 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metodele</a:t>
            </a:r>
            <a:r>
              <a:rPr lang="en-CA" dirty="0" smtClean="0"/>
              <a:t> de </a:t>
            </a:r>
            <a:r>
              <a:rPr lang="en-CA" dirty="0" err="1" smtClean="0"/>
              <a:t>adresare</a:t>
            </a:r>
            <a:r>
              <a:rPr lang="en-CA" dirty="0" smtClean="0"/>
              <a:t> a </a:t>
            </a:r>
            <a:r>
              <a:rPr lang="en-CA" dirty="0" err="1" smtClean="0"/>
              <a:t>acestora</a:t>
            </a:r>
            <a:endParaRPr lang="en-CA" dirty="0" smtClean="0"/>
          </a:p>
          <a:p>
            <a:pPr marL="285750" indent="-285750">
              <a:buFontTx/>
              <a:buChar char="-"/>
            </a:pPr>
            <a:r>
              <a:rPr lang="en-CA" dirty="0" err="1" smtClean="0"/>
              <a:t>Rezultatul</a:t>
            </a:r>
            <a:r>
              <a:rPr lang="en-CA" dirty="0" smtClean="0"/>
              <a:t> (</a:t>
            </a:r>
            <a:r>
              <a:rPr lang="en-CA" dirty="0" err="1" smtClean="0"/>
              <a:t>rezultatele</a:t>
            </a:r>
            <a:r>
              <a:rPr lang="en-CA" dirty="0" smtClean="0"/>
              <a:t>) </a:t>
            </a:r>
            <a:r>
              <a:rPr lang="en-CA" dirty="0" err="1" smtClean="0"/>
              <a:t>cheie</a:t>
            </a:r>
            <a:endParaRPr lang="en-CA" dirty="0" smtClean="0"/>
          </a:p>
          <a:p>
            <a:pPr marL="285750" indent="-285750">
              <a:buFontTx/>
              <a:buChar char="-"/>
            </a:pPr>
            <a:r>
              <a:rPr lang="en-CA" dirty="0" err="1" smtClean="0"/>
              <a:t>Importanta</a:t>
            </a:r>
            <a:r>
              <a:rPr lang="en-CA" dirty="0" smtClean="0"/>
              <a:t> </a:t>
            </a:r>
            <a:r>
              <a:rPr lang="en-CA" dirty="0" err="1" smtClean="0"/>
              <a:t>articolului</a:t>
            </a:r>
            <a:r>
              <a:rPr lang="en-CA" dirty="0" smtClean="0"/>
              <a:t> in </a:t>
            </a:r>
            <a:r>
              <a:rPr lang="en-CA" dirty="0" err="1" smtClean="0"/>
              <a:t>cadrul</a:t>
            </a:r>
            <a:r>
              <a:rPr lang="en-CA" dirty="0" smtClean="0"/>
              <a:t> </a:t>
            </a:r>
            <a:r>
              <a:rPr lang="en-CA" dirty="0" err="1" smtClean="0"/>
              <a:t>literaturii</a:t>
            </a:r>
            <a:endParaRPr lang="en-CA" dirty="0" smtClean="0"/>
          </a:p>
          <a:p>
            <a:r>
              <a:rPr lang="en-CA" dirty="0" smtClean="0"/>
              <a:t> </a:t>
            </a:r>
          </a:p>
          <a:p>
            <a:r>
              <a:rPr lang="en-CA" dirty="0" err="1" smtClean="0"/>
              <a:t>Discutati</a:t>
            </a:r>
            <a:r>
              <a:rPr lang="en-CA" dirty="0" smtClean="0"/>
              <a:t> </a:t>
            </a:r>
            <a:r>
              <a:rPr lang="en-CA" dirty="0" err="1" smtClean="0"/>
              <a:t>cele</a:t>
            </a:r>
            <a:r>
              <a:rPr lang="en-CA" dirty="0" smtClean="0"/>
              <a:t> 4 </a:t>
            </a:r>
            <a:r>
              <a:rPr lang="en-CA" dirty="0" err="1" smtClean="0"/>
              <a:t>puncte</a:t>
            </a:r>
            <a:r>
              <a:rPr lang="en-CA" dirty="0" smtClean="0"/>
              <a:t> cu un </a:t>
            </a:r>
            <a:r>
              <a:rPr lang="en-CA" dirty="0" err="1" smtClean="0"/>
              <a:t>coleg</a:t>
            </a:r>
            <a:r>
              <a:rPr lang="en-CA" dirty="0" smtClean="0"/>
              <a:t> 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identificati</a:t>
            </a:r>
            <a:r>
              <a:rPr lang="en-CA" dirty="0" smtClean="0"/>
              <a:t> </a:t>
            </a:r>
            <a:r>
              <a:rPr lang="en-CA" dirty="0" err="1" smtClean="0"/>
              <a:t>diferente</a:t>
            </a:r>
            <a:r>
              <a:rPr lang="en-CA" dirty="0" smtClean="0"/>
              <a:t> 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comonalitati</a:t>
            </a:r>
            <a:endParaRPr lang="en-CA" dirty="0" smtClean="0"/>
          </a:p>
          <a:p>
            <a:endParaRPr lang="en-CA" dirty="0"/>
          </a:p>
          <a:p>
            <a:r>
              <a:rPr lang="en-CA" dirty="0" err="1" smtClean="0"/>
              <a:t>Discutie</a:t>
            </a:r>
            <a:r>
              <a:rPr lang="en-CA" dirty="0" smtClean="0"/>
              <a:t> </a:t>
            </a:r>
            <a:r>
              <a:rPr lang="en-CA" dirty="0" err="1" smtClean="0"/>
              <a:t>generala</a:t>
            </a:r>
            <a:r>
              <a:rPr lang="en-CA" dirty="0" smtClean="0"/>
              <a:t> in </a:t>
            </a:r>
            <a:r>
              <a:rPr lang="en-CA" dirty="0" err="1" smtClean="0"/>
              <a:t>clasa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62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865" y="1968504"/>
            <a:ext cx="8226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Care </a:t>
            </a:r>
            <a:r>
              <a:rPr lang="en-CA" sz="2000" dirty="0" err="1" smtClean="0"/>
              <a:t>este</a:t>
            </a:r>
            <a:r>
              <a:rPr lang="en-CA" sz="2000" dirty="0" smtClean="0"/>
              <a:t> </a:t>
            </a:r>
            <a:r>
              <a:rPr lang="en-CA" sz="2000" dirty="0" err="1" smtClean="0"/>
              <a:t>noutatea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?</a:t>
            </a:r>
          </a:p>
          <a:p>
            <a:endParaRPr lang="en-CA" sz="2000" dirty="0"/>
          </a:p>
          <a:p>
            <a:r>
              <a:rPr lang="en-CA" sz="2000" dirty="0" err="1" smtClean="0"/>
              <a:t>Reprezinta</a:t>
            </a:r>
            <a:r>
              <a:rPr lang="en-CA" sz="2000" dirty="0" smtClean="0"/>
              <a:t> o </a:t>
            </a:r>
            <a:r>
              <a:rPr lang="en-CA" sz="2000" dirty="0" err="1" smtClean="0"/>
              <a:t>contributie</a:t>
            </a:r>
            <a:r>
              <a:rPr lang="en-CA" sz="2000" dirty="0" smtClean="0"/>
              <a:t> </a:t>
            </a:r>
            <a:r>
              <a:rPr lang="en-CA" sz="2000" dirty="0" err="1" smtClean="0"/>
              <a:t>semnificativa</a:t>
            </a:r>
            <a:r>
              <a:rPr lang="en-CA" sz="2000" dirty="0" smtClean="0"/>
              <a:t> in </a:t>
            </a:r>
            <a:r>
              <a:rPr lang="en-CA" sz="2000" dirty="0" err="1" smtClean="0"/>
              <a:t>domeniu</a:t>
            </a:r>
            <a:r>
              <a:rPr lang="en-CA" sz="2000" dirty="0" smtClean="0"/>
              <a:t>?</a:t>
            </a:r>
          </a:p>
          <a:p>
            <a:endParaRPr lang="en-CA" sz="2000" dirty="0"/>
          </a:p>
          <a:p>
            <a:r>
              <a:rPr lang="en-CA" sz="2000" dirty="0" smtClean="0"/>
              <a:t>Se </a:t>
            </a:r>
            <a:r>
              <a:rPr lang="en-CA" sz="2000" dirty="0" err="1" smtClean="0"/>
              <a:t>potriveste</a:t>
            </a:r>
            <a:r>
              <a:rPr lang="en-CA" sz="2000" dirty="0" smtClean="0"/>
              <a:t> </a:t>
            </a:r>
            <a:r>
              <a:rPr lang="en-CA" sz="2000" dirty="0" err="1" smtClean="0"/>
              <a:t>revistei</a:t>
            </a:r>
            <a:r>
              <a:rPr lang="en-CA" sz="2000" dirty="0" smtClean="0"/>
              <a:t> respective?</a:t>
            </a:r>
          </a:p>
          <a:p>
            <a:endParaRPr lang="en-CA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71765" y="292104"/>
            <a:ext cx="82261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INTRODUCERE</a:t>
            </a:r>
          </a:p>
          <a:p>
            <a:endParaRPr lang="en-CA" sz="2000" b="1" dirty="0"/>
          </a:p>
          <a:p>
            <a:r>
              <a:rPr lang="en-CA" sz="2000" b="1" dirty="0" smtClean="0"/>
              <a:t>Care </a:t>
            </a:r>
            <a:r>
              <a:rPr lang="en-CA" sz="2000" b="1" dirty="0" err="1" smtClean="0"/>
              <a:t>sunt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punctele</a:t>
            </a:r>
            <a:r>
              <a:rPr lang="en-CA" sz="2000" b="1" dirty="0" smtClean="0"/>
              <a:t> care </a:t>
            </a:r>
            <a:r>
              <a:rPr lang="en-CA" sz="2000" b="1" dirty="0" err="1" smtClean="0"/>
              <a:t>trebuie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atinse</a:t>
            </a:r>
            <a:r>
              <a:rPr lang="en-CA" sz="2000" b="1" dirty="0" smtClean="0"/>
              <a:t> in </a:t>
            </a:r>
            <a:r>
              <a:rPr lang="en-CA" sz="2000" b="1" dirty="0" err="1" smtClean="0"/>
              <a:t>Introducere</a:t>
            </a:r>
            <a:r>
              <a:rPr lang="en-CA" sz="2000" b="1" dirty="0" smtClean="0"/>
              <a:t>? </a:t>
            </a:r>
          </a:p>
          <a:p>
            <a:endParaRPr lang="en-CA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1087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1765" y="292104"/>
            <a:ext cx="8226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INTRODUCERE</a:t>
            </a:r>
          </a:p>
          <a:p>
            <a:endParaRPr lang="en-CA" sz="2000" b="1" dirty="0"/>
          </a:p>
          <a:p>
            <a:r>
              <a:rPr lang="en-CA" sz="2000" b="1" dirty="0" err="1"/>
              <a:t>Rationamentul</a:t>
            </a:r>
            <a:r>
              <a:rPr lang="en-CA" sz="2000" b="1" dirty="0"/>
              <a:t> logic al </a:t>
            </a:r>
            <a:r>
              <a:rPr lang="en-CA" sz="2000" b="1" dirty="0" err="1"/>
              <a:t>unei</a:t>
            </a:r>
            <a:r>
              <a:rPr lang="en-CA" sz="2000" b="1" dirty="0"/>
              <a:t> </a:t>
            </a:r>
            <a:r>
              <a:rPr lang="en-CA" sz="2000" b="1" dirty="0" err="1"/>
              <a:t>introduceri</a:t>
            </a:r>
            <a:endParaRPr lang="en-CA" sz="20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71766" y="1674360"/>
            <a:ext cx="69684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CA" sz="2000" dirty="0" err="1" smtClean="0"/>
              <a:t>Declara</a:t>
            </a:r>
            <a:r>
              <a:rPr lang="en-CA" sz="2000" dirty="0" smtClean="0"/>
              <a:t> </a:t>
            </a:r>
            <a:r>
              <a:rPr lang="en-CA" sz="2000" dirty="0" err="1" smtClean="0"/>
              <a:t>unde</a:t>
            </a:r>
            <a:r>
              <a:rPr lang="en-CA" sz="2000" dirty="0" smtClean="0"/>
              <a:t> se </a:t>
            </a:r>
            <a:r>
              <a:rPr lang="en-CA" sz="2000" dirty="0" err="1" smtClean="0"/>
              <a:t>situeaza</a:t>
            </a:r>
            <a:r>
              <a:rPr lang="en-CA" sz="2000" dirty="0" smtClean="0"/>
              <a:t> </a:t>
            </a:r>
            <a:r>
              <a:rPr lang="en-CA" sz="2000" dirty="0" err="1" smtClean="0"/>
              <a:t>problema</a:t>
            </a:r>
            <a:r>
              <a:rPr lang="en-CA" sz="2000" dirty="0" smtClean="0"/>
              <a:t> in </a:t>
            </a:r>
            <a:r>
              <a:rPr lang="en-CA" sz="2000" dirty="0" err="1" smtClean="0"/>
              <a:t>domeniul</a:t>
            </a:r>
            <a:r>
              <a:rPr lang="en-CA" sz="2000" dirty="0" smtClean="0"/>
              <a:t> </a:t>
            </a:r>
            <a:r>
              <a:rPr lang="en-CA" sz="2000" dirty="0" err="1" smtClean="0"/>
              <a:t>respectiv</a:t>
            </a:r>
            <a:endParaRPr lang="en-CA" sz="2000" dirty="0" smtClean="0"/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Specifica</a:t>
            </a:r>
            <a:r>
              <a:rPr lang="en-CA" sz="2000" dirty="0" smtClean="0"/>
              <a:t> </a:t>
            </a:r>
            <a:r>
              <a:rPr lang="en-CA" sz="2000" dirty="0" err="1" smtClean="0"/>
              <a:t>detaliile</a:t>
            </a:r>
            <a:r>
              <a:rPr lang="en-CA" sz="2000" dirty="0" smtClean="0"/>
              <a:t> </a:t>
            </a:r>
            <a:r>
              <a:rPr lang="en-CA" sz="2000" dirty="0" err="1" smtClean="0"/>
              <a:t>problemei</a:t>
            </a:r>
            <a:r>
              <a:rPr lang="en-CA" sz="2000" dirty="0" smtClean="0"/>
              <a:t> (</a:t>
            </a:r>
            <a:r>
              <a:rPr lang="en-CA" sz="2000" dirty="0" err="1" smtClean="0"/>
              <a:t>daca</a:t>
            </a:r>
            <a:r>
              <a:rPr lang="en-CA" sz="2000" dirty="0" smtClean="0"/>
              <a:t>/cum a </a:t>
            </a:r>
            <a:r>
              <a:rPr lang="en-CA" sz="2000" dirty="0" err="1" smtClean="0"/>
              <a:t>fost</a:t>
            </a:r>
            <a:r>
              <a:rPr lang="en-CA" sz="2000" dirty="0" smtClean="0"/>
              <a:t> </a:t>
            </a:r>
            <a:r>
              <a:rPr lang="en-CA" sz="2000" dirty="0" err="1" smtClean="0"/>
              <a:t>tratata</a:t>
            </a:r>
            <a:r>
              <a:rPr lang="en-CA" sz="2000" dirty="0" smtClean="0"/>
              <a:t> in </a:t>
            </a:r>
            <a:r>
              <a:rPr lang="en-CA" sz="2000" dirty="0" err="1" smtClean="0"/>
              <a:t>literatura</a:t>
            </a:r>
            <a:r>
              <a:rPr lang="en-CA" sz="2000" dirty="0" smtClean="0"/>
              <a:t> </a:t>
            </a:r>
            <a:r>
              <a:rPr lang="en-CA" sz="2000" dirty="0" err="1" smtClean="0"/>
              <a:t>existenta</a:t>
            </a:r>
            <a:r>
              <a:rPr lang="en-CA" sz="2000" dirty="0" smtClean="0"/>
              <a:t>)</a:t>
            </a:r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Identifica</a:t>
            </a:r>
            <a:r>
              <a:rPr lang="en-CA" sz="2000" dirty="0" smtClean="0"/>
              <a:t> </a:t>
            </a:r>
            <a:r>
              <a:rPr lang="en-CA" sz="2000" dirty="0" err="1" smtClean="0"/>
              <a:t>nisa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 (</a:t>
            </a:r>
            <a:r>
              <a:rPr lang="en-CA" sz="2000" dirty="0" err="1" smtClean="0"/>
              <a:t>ce</a:t>
            </a:r>
            <a:r>
              <a:rPr lang="en-CA" sz="2000" dirty="0" smtClean="0"/>
              <a:t> gap </a:t>
            </a:r>
            <a:r>
              <a:rPr lang="en-CA" sz="2000" dirty="0" err="1" smtClean="0"/>
              <a:t>trebuie</a:t>
            </a:r>
            <a:r>
              <a:rPr lang="en-CA" sz="2000" dirty="0" smtClean="0"/>
              <a:t> “</a:t>
            </a:r>
            <a:r>
              <a:rPr lang="en-CA" sz="2000" dirty="0" err="1" smtClean="0"/>
              <a:t>umplut</a:t>
            </a:r>
            <a:r>
              <a:rPr lang="en-CA" sz="2000" dirty="0" smtClean="0"/>
              <a:t>”?)</a:t>
            </a:r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Specifica</a:t>
            </a:r>
            <a:r>
              <a:rPr lang="en-CA" sz="2000" dirty="0" smtClean="0"/>
              <a:t> </a:t>
            </a:r>
            <a:r>
              <a:rPr lang="en-CA" sz="2000" dirty="0" err="1" smtClean="0"/>
              <a:t>scopul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obiectivele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, </a:t>
            </a:r>
            <a:r>
              <a:rPr lang="en-CA" sz="2000" dirty="0" err="1" smtClean="0"/>
              <a:t>precum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metodele</a:t>
            </a:r>
            <a:r>
              <a:rPr lang="en-CA" sz="2000" dirty="0" smtClean="0"/>
              <a:t> </a:t>
            </a:r>
            <a:r>
              <a:rPr lang="en-CA" sz="2000" dirty="0" err="1" smtClean="0"/>
              <a:t>generale</a:t>
            </a:r>
            <a:endParaRPr lang="en-CA" sz="2000" dirty="0" smtClean="0"/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Identifica</a:t>
            </a:r>
            <a:r>
              <a:rPr lang="en-CA" sz="2000" dirty="0" smtClean="0"/>
              <a:t> </a:t>
            </a:r>
            <a:r>
              <a:rPr lang="en-CA" sz="2000" dirty="0" err="1" smtClean="0"/>
              <a:t>beneficiile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</a:t>
            </a:r>
            <a:r>
              <a:rPr lang="en-CA" sz="2000" dirty="0" err="1" smtClean="0"/>
              <a:t>domeniu</a:t>
            </a:r>
            <a:r>
              <a:rPr lang="en-CA" sz="2000" dirty="0" smtClean="0"/>
              <a:t> (“why bother?”)</a:t>
            </a:r>
            <a:endParaRPr lang="en-CA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149673" y="812800"/>
            <a:ext cx="177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GENERAL</a:t>
            </a:r>
            <a:endParaRPr lang="en-CA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40173" y="5104752"/>
            <a:ext cx="1634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SPECIFIC</a:t>
            </a:r>
            <a:endParaRPr lang="en-CA" sz="3200" b="1" dirty="0"/>
          </a:p>
        </p:txBody>
      </p:sp>
      <p:sp>
        <p:nvSpPr>
          <p:cNvPr id="7" name="Down Arrow 6"/>
          <p:cNvSpPr/>
          <p:nvPr/>
        </p:nvSpPr>
        <p:spPr>
          <a:xfrm>
            <a:off x="7912100" y="1484436"/>
            <a:ext cx="376577" cy="36203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24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1765" y="292104"/>
            <a:ext cx="82261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INTRODUCERE</a:t>
            </a:r>
          </a:p>
          <a:p>
            <a:endParaRPr lang="en-CA" sz="2000" b="1" dirty="0"/>
          </a:p>
          <a:p>
            <a:r>
              <a:rPr lang="en-CA" sz="2000" b="1" dirty="0" err="1" smtClean="0"/>
              <a:t>Rationamentul</a:t>
            </a:r>
            <a:r>
              <a:rPr lang="en-CA" sz="2000" b="1" dirty="0" smtClean="0"/>
              <a:t> logic al </a:t>
            </a:r>
            <a:r>
              <a:rPr lang="en-CA" sz="2000" b="1" dirty="0" err="1" smtClean="0"/>
              <a:t>unei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introduceri</a:t>
            </a:r>
            <a:endParaRPr lang="en-CA" sz="2000" b="1" dirty="0" smtClean="0"/>
          </a:p>
          <a:p>
            <a:endParaRPr lang="en-CA" sz="20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71766" y="1674360"/>
            <a:ext cx="69684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CA" sz="2000" dirty="0" err="1" smtClean="0"/>
              <a:t>Declara</a:t>
            </a:r>
            <a:r>
              <a:rPr lang="en-CA" sz="2000" dirty="0" smtClean="0"/>
              <a:t> </a:t>
            </a:r>
            <a:r>
              <a:rPr lang="en-CA" sz="2000" dirty="0" err="1" smtClean="0"/>
              <a:t>unde</a:t>
            </a:r>
            <a:r>
              <a:rPr lang="en-CA" sz="2000" dirty="0" smtClean="0"/>
              <a:t> se </a:t>
            </a:r>
            <a:r>
              <a:rPr lang="en-CA" sz="2000" dirty="0" err="1" smtClean="0"/>
              <a:t>situeaza</a:t>
            </a:r>
            <a:r>
              <a:rPr lang="en-CA" sz="2000" dirty="0" smtClean="0"/>
              <a:t> </a:t>
            </a:r>
            <a:r>
              <a:rPr lang="en-CA" sz="2000" dirty="0" err="1" smtClean="0"/>
              <a:t>problema</a:t>
            </a:r>
            <a:r>
              <a:rPr lang="en-CA" sz="2000" dirty="0" smtClean="0"/>
              <a:t> in </a:t>
            </a:r>
            <a:r>
              <a:rPr lang="en-CA" sz="2000" dirty="0" err="1" smtClean="0"/>
              <a:t>domeniul</a:t>
            </a:r>
            <a:r>
              <a:rPr lang="en-CA" sz="2000" dirty="0" smtClean="0"/>
              <a:t> </a:t>
            </a:r>
            <a:r>
              <a:rPr lang="en-CA" sz="2000" dirty="0" err="1" smtClean="0"/>
              <a:t>respectiv</a:t>
            </a:r>
            <a:endParaRPr lang="en-CA" sz="2000" dirty="0" smtClean="0"/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Specifica</a:t>
            </a:r>
            <a:r>
              <a:rPr lang="en-CA" sz="2000" dirty="0" smtClean="0"/>
              <a:t> </a:t>
            </a:r>
            <a:r>
              <a:rPr lang="en-CA" sz="2000" dirty="0" err="1" smtClean="0"/>
              <a:t>detaliile</a:t>
            </a:r>
            <a:r>
              <a:rPr lang="en-CA" sz="2000" dirty="0" smtClean="0"/>
              <a:t> </a:t>
            </a:r>
            <a:r>
              <a:rPr lang="en-CA" sz="2000" dirty="0" err="1" smtClean="0"/>
              <a:t>problemei</a:t>
            </a:r>
            <a:r>
              <a:rPr lang="en-CA" sz="2000" dirty="0" smtClean="0"/>
              <a:t> (</a:t>
            </a:r>
            <a:r>
              <a:rPr lang="en-CA" sz="2000" dirty="0" err="1" smtClean="0"/>
              <a:t>daca</a:t>
            </a:r>
            <a:r>
              <a:rPr lang="en-CA" sz="2000" dirty="0" smtClean="0"/>
              <a:t>/cum a </a:t>
            </a:r>
            <a:r>
              <a:rPr lang="en-CA" sz="2000" dirty="0" err="1" smtClean="0"/>
              <a:t>fost</a:t>
            </a:r>
            <a:r>
              <a:rPr lang="en-CA" sz="2000" dirty="0" smtClean="0"/>
              <a:t> </a:t>
            </a:r>
            <a:r>
              <a:rPr lang="en-CA" sz="2000" dirty="0" err="1" smtClean="0"/>
              <a:t>tratata</a:t>
            </a:r>
            <a:r>
              <a:rPr lang="en-CA" sz="2000" dirty="0" smtClean="0"/>
              <a:t> in </a:t>
            </a:r>
            <a:r>
              <a:rPr lang="en-CA" sz="2000" dirty="0" err="1" smtClean="0"/>
              <a:t>literatura</a:t>
            </a:r>
            <a:r>
              <a:rPr lang="en-CA" sz="2000" dirty="0" smtClean="0"/>
              <a:t> </a:t>
            </a:r>
            <a:r>
              <a:rPr lang="en-CA" sz="2000" dirty="0" err="1" smtClean="0"/>
              <a:t>existenta</a:t>
            </a:r>
            <a:r>
              <a:rPr lang="en-CA" sz="2000" dirty="0" smtClean="0"/>
              <a:t>)</a:t>
            </a:r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Identifica</a:t>
            </a:r>
            <a:r>
              <a:rPr lang="en-CA" sz="2000" dirty="0" smtClean="0"/>
              <a:t> </a:t>
            </a:r>
            <a:r>
              <a:rPr lang="en-CA" sz="2000" dirty="0" err="1" smtClean="0"/>
              <a:t>nisa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 (</a:t>
            </a:r>
            <a:r>
              <a:rPr lang="en-CA" sz="2000" dirty="0" err="1" smtClean="0"/>
              <a:t>ce</a:t>
            </a:r>
            <a:r>
              <a:rPr lang="en-CA" sz="2000" dirty="0" smtClean="0"/>
              <a:t> gap </a:t>
            </a:r>
            <a:r>
              <a:rPr lang="en-CA" sz="2000" dirty="0" err="1" smtClean="0"/>
              <a:t>trebuie</a:t>
            </a:r>
            <a:r>
              <a:rPr lang="en-CA" sz="2000" dirty="0" smtClean="0"/>
              <a:t> “</a:t>
            </a:r>
            <a:r>
              <a:rPr lang="en-CA" sz="2000" dirty="0" err="1" smtClean="0"/>
              <a:t>umplut</a:t>
            </a:r>
            <a:r>
              <a:rPr lang="en-CA" sz="2000" dirty="0" smtClean="0"/>
              <a:t>”?)</a:t>
            </a:r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Specifica</a:t>
            </a:r>
            <a:r>
              <a:rPr lang="en-CA" sz="2000" dirty="0" smtClean="0"/>
              <a:t> </a:t>
            </a:r>
            <a:r>
              <a:rPr lang="en-CA" sz="2000" dirty="0" err="1" smtClean="0"/>
              <a:t>scopul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obiectivele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, </a:t>
            </a:r>
            <a:r>
              <a:rPr lang="en-CA" sz="2000" dirty="0" err="1" smtClean="0"/>
              <a:t>precum</a:t>
            </a:r>
            <a:r>
              <a:rPr lang="en-CA" sz="2000" dirty="0" smtClean="0"/>
              <a:t> </a:t>
            </a:r>
            <a:r>
              <a:rPr lang="en-CA" sz="2000" dirty="0" err="1" smtClean="0"/>
              <a:t>si</a:t>
            </a:r>
            <a:r>
              <a:rPr lang="en-CA" sz="2000" dirty="0" smtClean="0"/>
              <a:t> </a:t>
            </a:r>
            <a:r>
              <a:rPr lang="en-CA" sz="2000" dirty="0" err="1" smtClean="0"/>
              <a:t>metodele</a:t>
            </a:r>
            <a:r>
              <a:rPr lang="en-CA" sz="2000" dirty="0" smtClean="0"/>
              <a:t> </a:t>
            </a:r>
            <a:r>
              <a:rPr lang="en-CA" sz="2000" dirty="0" err="1" smtClean="0"/>
              <a:t>generale</a:t>
            </a:r>
            <a:endParaRPr lang="en-CA" sz="2000" dirty="0" smtClean="0"/>
          </a:p>
          <a:p>
            <a:pPr marL="342900" indent="-342900">
              <a:buAutoNum type="arabicParenR"/>
            </a:pPr>
            <a:endParaRPr lang="en-CA" sz="2000" dirty="0"/>
          </a:p>
          <a:p>
            <a:pPr marL="342900" indent="-342900">
              <a:buAutoNum type="arabicParenR"/>
            </a:pPr>
            <a:r>
              <a:rPr lang="en-CA" sz="2000" dirty="0" err="1" smtClean="0"/>
              <a:t>Identifica</a:t>
            </a:r>
            <a:r>
              <a:rPr lang="en-CA" sz="2000" dirty="0" smtClean="0"/>
              <a:t> </a:t>
            </a:r>
            <a:r>
              <a:rPr lang="en-CA" sz="2000" dirty="0" err="1" smtClean="0"/>
              <a:t>beneficiile</a:t>
            </a:r>
            <a:r>
              <a:rPr lang="en-CA" sz="2000" dirty="0" smtClean="0"/>
              <a:t> </a:t>
            </a:r>
            <a:r>
              <a:rPr lang="en-CA" sz="2000" dirty="0" err="1" smtClean="0"/>
              <a:t>studiului</a:t>
            </a:r>
            <a:r>
              <a:rPr lang="en-CA" sz="2000" dirty="0" smtClean="0"/>
              <a:t> </a:t>
            </a:r>
            <a:r>
              <a:rPr lang="en-CA" sz="2000" dirty="0" err="1" smtClean="0"/>
              <a:t>pentru</a:t>
            </a:r>
            <a:r>
              <a:rPr lang="en-CA" sz="2000" dirty="0" smtClean="0"/>
              <a:t> </a:t>
            </a:r>
            <a:r>
              <a:rPr lang="en-CA" sz="2000" dirty="0" err="1" smtClean="0"/>
              <a:t>domeniu</a:t>
            </a:r>
            <a:r>
              <a:rPr lang="en-CA" sz="2000" dirty="0" smtClean="0"/>
              <a:t> (“why bother?”)</a:t>
            </a:r>
            <a:endParaRPr lang="en-CA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149673" y="812800"/>
            <a:ext cx="177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GENERAL</a:t>
            </a:r>
            <a:endParaRPr lang="en-CA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40173" y="5104752"/>
            <a:ext cx="1634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SPECIFIC</a:t>
            </a:r>
            <a:endParaRPr lang="en-CA" sz="3200" b="1" dirty="0"/>
          </a:p>
        </p:txBody>
      </p:sp>
      <p:sp>
        <p:nvSpPr>
          <p:cNvPr id="7" name="Down Arrow 6"/>
          <p:cNvSpPr/>
          <p:nvPr/>
        </p:nvSpPr>
        <p:spPr>
          <a:xfrm>
            <a:off x="7912100" y="1484436"/>
            <a:ext cx="376577" cy="36203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/>
          <p:cNvSpPr txBox="1"/>
          <p:nvPr/>
        </p:nvSpPr>
        <p:spPr>
          <a:xfrm>
            <a:off x="1816100" y="6210300"/>
            <a:ext cx="6664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/>
              <a:t>EXERCITIU: </a:t>
            </a:r>
            <a:r>
              <a:rPr lang="en-CA" sz="2400" b="1" dirty="0" err="1" smtClean="0"/>
              <a:t>Identificati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elementele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unei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introduceri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2457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1765" y="292104"/>
            <a:ext cx="82261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INTRODUCERE</a:t>
            </a:r>
          </a:p>
          <a:p>
            <a:endParaRPr lang="en-CA" sz="2000" b="1" dirty="0"/>
          </a:p>
          <a:p>
            <a:r>
              <a:rPr lang="en-CA" sz="2000" b="1" dirty="0" smtClean="0"/>
              <a:t>Cum </a:t>
            </a:r>
            <a:r>
              <a:rPr lang="en-CA" sz="2000" b="1" dirty="0" err="1" smtClean="0"/>
              <a:t>scriem</a:t>
            </a:r>
            <a:r>
              <a:rPr lang="en-CA" sz="2000" b="1" dirty="0" smtClean="0"/>
              <a:t> o </a:t>
            </a:r>
            <a:r>
              <a:rPr lang="en-CA" sz="2000" b="1" dirty="0" err="1" smtClean="0"/>
              <a:t>introducere</a:t>
            </a:r>
            <a:r>
              <a:rPr lang="en-CA" sz="2000" b="1" dirty="0" smtClean="0"/>
              <a:t>?</a:t>
            </a:r>
          </a:p>
          <a:p>
            <a:endParaRPr lang="en-CA" sz="20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33766" y="1674360"/>
            <a:ext cx="69684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Declara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unde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se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situeaza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problema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in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domeniul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respectiv</a:t>
            </a:r>
            <a:endParaRPr lang="en-CA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arenR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Specifica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detaliile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problemei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daca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/cum a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fost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tratata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in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literatura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existenta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342900" indent="-342900">
              <a:buAutoNum type="arabicParenR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Identifica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nisa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studiului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gap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trebuie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“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umplut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”?)</a:t>
            </a:r>
          </a:p>
          <a:p>
            <a:pPr marL="342900" indent="-342900">
              <a:buAutoNum type="arabicParenR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Specifica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scopul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obiectivele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studiului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precum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metodele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generale</a:t>
            </a:r>
            <a:endParaRPr lang="en-CA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arenR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Identifica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beneficiile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studiului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pentru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domeniu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(“why bother?”)</a:t>
            </a: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9673" y="812800"/>
            <a:ext cx="177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GENERAL</a:t>
            </a:r>
            <a:endParaRPr lang="en-CA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40173" y="5104752"/>
            <a:ext cx="1634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SPECIFIC</a:t>
            </a:r>
            <a:endParaRPr lang="en-CA" sz="3200" b="1" dirty="0"/>
          </a:p>
        </p:txBody>
      </p:sp>
      <p:sp>
        <p:nvSpPr>
          <p:cNvPr id="7" name="Down Arrow 6"/>
          <p:cNvSpPr/>
          <p:nvPr/>
        </p:nvSpPr>
        <p:spPr>
          <a:xfrm>
            <a:off x="7912100" y="1484436"/>
            <a:ext cx="376577" cy="36203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/>
          <p:cNvSpPr txBox="1"/>
          <p:nvPr/>
        </p:nvSpPr>
        <p:spPr>
          <a:xfrm>
            <a:off x="1816100" y="6210300"/>
            <a:ext cx="6664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/>
              <a:t>EXERCITIU: </a:t>
            </a:r>
            <a:r>
              <a:rPr lang="en-CA" sz="2400" b="1" dirty="0" err="1" smtClean="0"/>
              <a:t>Identificati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elementele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unei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introduceri</a:t>
            </a:r>
            <a:endParaRPr lang="en-CA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1259" y="3771900"/>
            <a:ext cx="3353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</a:t>
            </a:r>
            <a:endParaRPr lang="en-CA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5918" y="3013527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II</a:t>
            </a:r>
            <a:endParaRPr lang="en-CA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577" y="1549656"/>
            <a:ext cx="6367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III</a:t>
            </a:r>
            <a:endParaRPr lang="en-CA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4547" y="2238552"/>
            <a:ext cx="6687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IV</a:t>
            </a:r>
            <a:endParaRPr lang="en-CA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888" y="4614350"/>
            <a:ext cx="518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</a:t>
            </a:r>
            <a:endParaRPr lang="en-CA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6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4900" y="127000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2 </a:t>
            </a:r>
            <a:r>
              <a:rPr lang="en-CA" b="1" dirty="0" err="1" smtClean="0"/>
              <a:t>Aprilie</a:t>
            </a:r>
            <a:r>
              <a:rPr lang="en-CA" b="1" dirty="0" smtClean="0"/>
              <a:t> 2013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1819" y="606468"/>
            <a:ext cx="815966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Elaborarea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documentelor</a:t>
            </a:r>
            <a:r>
              <a:rPr lang="en-CA" sz="2400" b="1" dirty="0" smtClean="0"/>
              <a:t> </a:t>
            </a:r>
            <a:r>
              <a:rPr lang="en-CA" sz="2400" b="1" dirty="0" err="1" smtClean="0"/>
              <a:t>stiintifice</a:t>
            </a:r>
            <a:endParaRPr lang="en-CA" sz="2400" b="1" dirty="0" smtClean="0"/>
          </a:p>
          <a:p>
            <a:endParaRPr lang="en-CA" dirty="0" smtClean="0"/>
          </a:p>
          <a:p>
            <a:r>
              <a:rPr lang="en-CA" sz="2000" dirty="0" smtClean="0"/>
              <a:t>Instructor: Dr. Viorel </a:t>
            </a:r>
            <a:r>
              <a:rPr lang="en-CA" sz="2000" dirty="0" err="1" smtClean="0"/>
              <a:t>Popescu</a:t>
            </a:r>
            <a:endParaRPr lang="en-CA" sz="2000" dirty="0" smtClean="0"/>
          </a:p>
          <a:p>
            <a:endParaRPr lang="en-CA" dirty="0" smtClean="0"/>
          </a:p>
          <a:p>
            <a:r>
              <a:rPr lang="en-CA" dirty="0" smtClean="0"/>
              <a:t>Email: </a:t>
            </a:r>
            <a:r>
              <a:rPr lang="en-CA" dirty="0" smtClean="0">
                <a:hlinkClick r:id="rId2"/>
              </a:rPr>
              <a:t>vioreldpopescu@gmail.com</a:t>
            </a:r>
            <a:endParaRPr lang="en-CA" dirty="0" smtClean="0"/>
          </a:p>
          <a:p>
            <a:r>
              <a:rPr lang="en-CA" dirty="0" smtClean="0"/>
              <a:t>Web: vioreldpopescu.com</a:t>
            </a:r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r>
              <a:rPr lang="en-CA" sz="2800" b="1" dirty="0" smtClean="0"/>
              <a:t>SCOPUL CURSULUI</a:t>
            </a:r>
            <a:endParaRPr lang="en-CA" sz="2400" dirty="0" smtClean="0"/>
          </a:p>
          <a:p>
            <a:endParaRPr lang="en-CA" sz="2400" dirty="0"/>
          </a:p>
          <a:p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oferi</a:t>
            </a:r>
            <a:r>
              <a:rPr lang="en-US" sz="2400" dirty="0" smtClean="0"/>
              <a:t> </a:t>
            </a:r>
            <a:r>
              <a:rPr lang="en-US" sz="2400" dirty="0" err="1" smtClean="0"/>
              <a:t>oportunitatea</a:t>
            </a:r>
            <a:r>
              <a:rPr lang="en-US" sz="2400" dirty="0" smtClean="0"/>
              <a:t> de a </a:t>
            </a:r>
            <a:r>
              <a:rPr lang="en-US" sz="2400" dirty="0" err="1" smtClean="0"/>
              <a:t>dezvolta</a:t>
            </a:r>
            <a:r>
              <a:rPr lang="en-US" sz="2400" dirty="0" smtClean="0"/>
              <a:t> </a:t>
            </a:r>
            <a:r>
              <a:rPr lang="en-US" sz="2400" dirty="0" err="1" smtClean="0"/>
              <a:t>abilitati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comunicare</a:t>
            </a:r>
            <a:r>
              <a:rPr lang="en-US" sz="2400" dirty="0" smtClean="0"/>
              <a:t> </a:t>
            </a:r>
            <a:r>
              <a:rPr lang="en-US" sz="2400" dirty="0" err="1" smtClean="0"/>
              <a:t>scrisa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orala</a:t>
            </a:r>
            <a:r>
              <a:rPr lang="en-US" sz="2400" dirty="0" smtClean="0"/>
              <a:t> </a:t>
            </a:r>
            <a:r>
              <a:rPr lang="en-US" sz="2400" dirty="0" err="1" smtClean="0"/>
              <a:t>prin</a:t>
            </a:r>
            <a:r>
              <a:rPr lang="en-US" sz="2400" dirty="0" smtClean="0"/>
              <a:t> </a:t>
            </a:r>
            <a:r>
              <a:rPr lang="en-US" sz="2400" dirty="0" err="1" smtClean="0"/>
              <a:t>citirea</a:t>
            </a:r>
            <a:r>
              <a:rPr lang="en-US" sz="2400" dirty="0" smtClean="0"/>
              <a:t> </a:t>
            </a:r>
            <a:r>
              <a:rPr lang="en-US" sz="2400" dirty="0" err="1" smtClean="0"/>
              <a:t>literaturii</a:t>
            </a:r>
            <a:r>
              <a:rPr lang="en-US" sz="2400" dirty="0" smtClean="0"/>
              <a:t> de </a:t>
            </a:r>
            <a:r>
              <a:rPr lang="en-US" sz="2400" dirty="0" err="1" smtClean="0"/>
              <a:t>specialitate</a:t>
            </a:r>
            <a:r>
              <a:rPr lang="en-US" sz="2400" dirty="0" smtClean="0"/>
              <a:t> </a:t>
            </a:r>
            <a:r>
              <a:rPr lang="en-US" sz="2400" dirty="0" err="1" smtClean="0"/>
              <a:t>relevanta</a:t>
            </a:r>
            <a:r>
              <a:rPr lang="en-US" sz="2400" dirty="0" smtClean="0"/>
              <a:t>, de a forma o </a:t>
            </a:r>
            <a:r>
              <a:rPr lang="en-US" sz="2400" dirty="0" err="1" smtClean="0"/>
              <a:t>ipoteza</a:t>
            </a:r>
            <a:r>
              <a:rPr lang="en-US" sz="2400" dirty="0" smtClean="0"/>
              <a:t> </a:t>
            </a:r>
            <a:r>
              <a:rPr lang="en-US" sz="2400" dirty="0" err="1" smtClean="0"/>
              <a:t>dintr</a:t>
            </a:r>
            <a:r>
              <a:rPr lang="en-US" sz="2400" dirty="0" smtClean="0"/>
              <a:t>-o </a:t>
            </a:r>
            <a:r>
              <a:rPr lang="en-US" sz="2400" dirty="0" err="1" smtClean="0"/>
              <a:t>intrebare</a:t>
            </a:r>
            <a:r>
              <a:rPr lang="en-US" sz="2400" dirty="0" smtClean="0"/>
              <a:t>, de a </a:t>
            </a:r>
            <a:r>
              <a:rPr lang="en-US" sz="2400" dirty="0" err="1" smtClean="0"/>
              <a:t>colabora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a </a:t>
            </a:r>
            <a:r>
              <a:rPr lang="en-US" sz="2400" dirty="0" err="1" smtClean="0"/>
              <a:t>prezenta</a:t>
            </a:r>
            <a:r>
              <a:rPr lang="en-US" sz="2400" dirty="0" smtClean="0"/>
              <a:t> </a:t>
            </a:r>
            <a:r>
              <a:rPr lang="en-US" sz="2400" dirty="0" err="1" smtClean="0"/>
              <a:t>ideile</a:t>
            </a:r>
            <a:r>
              <a:rPr lang="en-US" sz="2400" dirty="0" smtClean="0"/>
              <a:t> (</a:t>
            </a:r>
            <a:r>
              <a:rPr lang="en-US" sz="2400" dirty="0" err="1" smtClean="0"/>
              <a:t>oricat</a:t>
            </a:r>
            <a:r>
              <a:rPr lang="en-US" sz="2400" dirty="0" smtClean="0"/>
              <a:t> de </a:t>
            </a:r>
            <a:r>
              <a:rPr lang="en-US" sz="2400" dirty="0" err="1" smtClean="0"/>
              <a:t>neconventionale</a:t>
            </a:r>
            <a:r>
              <a:rPr lang="en-US" sz="2400" dirty="0" smtClean="0"/>
              <a:t> </a:t>
            </a:r>
            <a:r>
              <a:rPr lang="en-US" sz="2400" dirty="0" err="1" smtClean="0"/>
              <a:t>ar</a:t>
            </a:r>
            <a:r>
              <a:rPr lang="en-US" sz="2400" dirty="0" smtClean="0"/>
              <a:t> fi).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12788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865" y="1079504"/>
            <a:ext cx="822613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/>
              <a:t>Curs 1: </a:t>
            </a:r>
            <a:r>
              <a:rPr lang="en-CA" sz="1400" b="1" dirty="0" err="1"/>
              <a:t>Activitati</a:t>
            </a:r>
            <a:endParaRPr lang="en-CA" sz="1400" b="1" dirty="0"/>
          </a:p>
          <a:p>
            <a:endParaRPr lang="en-CA" sz="1400" dirty="0"/>
          </a:p>
          <a:p>
            <a:r>
              <a:rPr lang="en-CA" sz="1400" dirty="0" smtClean="0"/>
              <a:t>1) </a:t>
            </a:r>
            <a:r>
              <a:rPr lang="en-CA" sz="1400" dirty="0" err="1" smtClean="0"/>
              <a:t>Introducere</a:t>
            </a:r>
            <a:r>
              <a:rPr lang="en-CA" sz="1400" dirty="0" smtClean="0"/>
              <a:t>; </a:t>
            </a:r>
            <a:r>
              <a:rPr lang="en-CA" sz="1400" dirty="0" err="1" smtClean="0"/>
              <a:t>descrierea</a:t>
            </a:r>
            <a:r>
              <a:rPr lang="en-CA" sz="1400" dirty="0" smtClean="0"/>
              <a:t> </a:t>
            </a:r>
            <a:r>
              <a:rPr lang="en-CA" sz="1400" dirty="0" err="1" smtClean="0"/>
              <a:t>cursului</a:t>
            </a:r>
            <a:endParaRPr lang="en-CA" sz="1400" dirty="0" smtClean="0"/>
          </a:p>
          <a:p>
            <a:pPr marL="342900" indent="-342900">
              <a:buAutoNum type="arabicParenR"/>
            </a:pPr>
            <a:endParaRPr lang="en-CA" sz="1400" dirty="0"/>
          </a:p>
          <a:p>
            <a:r>
              <a:rPr lang="en-CA" sz="1400" dirty="0" smtClean="0"/>
              <a:t>2) </a:t>
            </a:r>
            <a:r>
              <a:rPr lang="en-CA" sz="1400" dirty="0" err="1" smtClean="0"/>
              <a:t>activitate</a:t>
            </a:r>
            <a:r>
              <a:rPr lang="en-CA" sz="1400" dirty="0" smtClean="0"/>
              <a:t> </a:t>
            </a:r>
            <a:r>
              <a:rPr lang="en-CA" sz="1400" dirty="0"/>
              <a:t>de </a:t>
            </a:r>
            <a:r>
              <a:rPr lang="en-CA" sz="1400" dirty="0" err="1"/>
              <a:t>grup</a:t>
            </a:r>
            <a:r>
              <a:rPr lang="en-CA" sz="1400" dirty="0"/>
              <a:t>: care </a:t>
            </a:r>
            <a:r>
              <a:rPr lang="en-CA" sz="1400" dirty="0" err="1"/>
              <a:t>sunt</a:t>
            </a:r>
            <a:r>
              <a:rPr lang="en-CA" sz="1400" dirty="0"/>
              <a:t> </a:t>
            </a:r>
            <a:r>
              <a:rPr lang="en-CA" sz="1400" dirty="0" err="1"/>
              <a:t>problemele</a:t>
            </a:r>
            <a:r>
              <a:rPr lang="en-CA" sz="1400" dirty="0"/>
              <a:t> de </a:t>
            </a:r>
            <a:r>
              <a:rPr lang="en-CA" sz="1400" dirty="0" err="1"/>
              <a:t>mediu</a:t>
            </a:r>
            <a:r>
              <a:rPr lang="en-CA" sz="1400" dirty="0"/>
              <a:t> </a:t>
            </a:r>
            <a:r>
              <a:rPr lang="en-CA" sz="1400" dirty="0" err="1" smtClean="0"/>
              <a:t>si</a:t>
            </a:r>
            <a:r>
              <a:rPr lang="en-CA" sz="1400" dirty="0" smtClean="0"/>
              <a:t> </a:t>
            </a:r>
            <a:r>
              <a:rPr lang="en-CA" sz="1400" dirty="0" err="1" smtClean="0"/>
              <a:t>sociale</a:t>
            </a:r>
            <a:r>
              <a:rPr lang="en-CA" sz="1400" dirty="0" smtClean="0"/>
              <a:t> in </a:t>
            </a:r>
            <a:r>
              <a:rPr lang="en-CA" sz="1400" dirty="0"/>
              <a:t>RO </a:t>
            </a:r>
            <a:r>
              <a:rPr lang="en-CA" sz="1400" dirty="0" err="1"/>
              <a:t>si</a:t>
            </a:r>
            <a:r>
              <a:rPr lang="en-CA" sz="1400" dirty="0"/>
              <a:t> in </a:t>
            </a:r>
            <a:r>
              <a:rPr lang="en-CA" sz="1400" dirty="0" err="1" smtClean="0"/>
              <a:t>lume</a:t>
            </a:r>
            <a:endParaRPr lang="en-CA" sz="1400" dirty="0" smtClean="0"/>
          </a:p>
          <a:p>
            <a:endParaRPr lang="en-CA" sz="1400" dirty="0"/>
          </a:p>
          <a:p>
            <a:r>
              <a:rPr lang="en-CA" sz="1400" dirty="0"/>
              <a:t>3</a:t>
            </a:r>
            <a:r>
              <a:rPr lang="en-CA" sz="1400" dirty="0" smtClean="0"/>
              <a:t>) </a:t>
            </a:r>
            <a:r>
              <a:rPr lang="en-CA" sz="1400" dirty="0" smtClean="0"/>
              <a:t>LECTURE </a:t>
            </a:r>
            <a:r>
              <a:rPr lang="en-CA" sz="1400" dirty="0"/>
              <a:t>(de </a:t>
            </a:r>
            <a:r>
              <a:rPr lang="en-CA" sz="1400" dirty="0" err="1"/>
              <a:t>ce</a:t>
            </a:r>
            <a:r>
              <a:rPr lang="en-CA" sz="1400" dirty="0"/>
              <a:t> </a:t>
            </a:r>
            <a:r>
              <a:rPr lang="en-CA" sz="1400" dirty="0" err="1"/>
              <a:t>scriem</a:t>
            </a:r>
            <a:r>
              <a:rPr lang="en-CA" sz="1400" dirty="0"/>
              <a:t> </a:t>
            </a:r>
            <a:r>
              <a:rPr lang="en-CA" sz="1400" dirty="0" err="1"/>
              <a:t>stiintific</a:t>
            </a:r>
            <a:r>
              <a:rPr lang="en-CA" sz="1400" dirty="0"/>
              <a:t>; </a:t>
            </a:r>
            <a:r>
              <a:rPr lang="en-CA" sz="1400" dirty="0" err="1" smtClean="0"/>
              <a:t>tipuri</a:t>
            </a:r>
            <a:r>
              <a:rPr lang="en-CA" sz="1400" dirty="0" smtClean="0"/>
              <a:t> de </a:t>
            </a:r>
            <a:r>
              <a:rPr lang="en-CA" sz="1400" dirty="0" err="1" smtClean="0"/>
              <a:t>documente</a:t>
            </a:r>
            <a:r>
              <a:rPr lang="en-CA" sz="1400" dirty="0" smtClean="0"/>
              <a:t> </a:t>
            </a:r>
            <a:r>
              <a:rPr lang="en-CA" sz="1400" dirty="0" err="1" smtClean="0"/>
              <a:t>stiintifice</a:t>
            </a:r>
            <a:r>
              <a:rPr lang="en-CA" sz="1400" dirty="0" smtClean="0"/>
              <a:t>) </a:t>
            </a:r>
            <a:r>
              <a:rPr lang="en-CA" sz="1400" dirty="0" smtClean="0"/>
              <a:t>– </a:t>
            </a:r>
            <a:r>
              <a:rPr lang="en-CA" sz="1400" dirty="0" err="1" smtClean="0"/>
              <a:t>elementele</a:t>
            </a:r>
            <a:r>
              <a:rPr lang="en-CA" sz="1400" dirty="0" smtClean="0"/>
              <a:t> </a:t>
            </a:r>
            <a:r>
              <a:rPr lang="en-CA" sz="1400" dirty="0" err="1" smtClean="0"/>
              <a:t>si</a:t>
            </a:r>
            <a:r>
              <a:rPr lang="en-CA" sz="1400" dirty="0" smtClean="0"/>
              <a:t> </a:t>
            </a:r>
            <a:r>
              <a:rPr lang="en-CA" sz="1400" dirty="0" err="1" smtClean="0"/>
              <a:t>logica</a:t>
            </a:r>
            <a:r>
              <a:rPr lang="en-CA" sz="1400" dirty="0" smtClean="0"/>
              <a:t> </a:t>
            </a:r>
            <a:r>
              <a:rPr lang="en-CA" sz="1400" dirty="0" err="1" smtClean="0"/>
              <a:t>scrierii</a:t>
            </a:r>
            <a:r>
              <a:rPr lang="en-CA" sz="1400" dirty="0" smtClean="0"/>
              <a:t> </a:t>
            </a:r>
            <a:r>
              <a:rPr lang="en-CA" sz="1400" dirty="0" err="1" smtClean="0"/>
              <a:t>unui</a:t>
            </a:r>
            <a:r>
              <a:rPr lang="en-CA" sz="1400" dirty="0" smtClean="0"/>
              <a:t> </a:t>
            </a:r>
            <a:r>
              <a:rPr lang="en-CA" sz="1400" dirty="0" err="1" smtClean="0"/>
              <a:t>articol</a:t>
            </a:r>
            <a:r>
              <a:rPr lang="en-CA" sz="1400" dirty="0" smtClean="0"/>
              <a:t> </a:t>
            </a:r>
            <a:r>
              <a:rPr lang="en-CA" sz="1400" dirty="0" err="1" smtClean="0"/>
              <a:t>stiintific</a:t>
            </a:r>
            <a:endParaRPr lang="en-CA" sz="1400" dirty="0"/>
          </a:p>
          <a:p>
            <a:endParaRPr lang="en-CA" sz="1400" dirty="0"/>
          </a:p>
          <a:p>
            <a:r>
              <a:rPr lang="en-CA" sz="1400" dirty="0"/>
              <a:t>4</a:t>
            </a:r>
            <a:r>
              <a:rPr lang="en-CA" sz="1400" dirty="0" smtClean="0"/>
              <a:t>) </a:t>
            </a:r>
            <a:r>
              <a:rPr lang="en-CA" sz="1400" dirty="0"/>
              <a:t>EXERCITIU: Care </a:t>
            </a:r>
            <a:r>
              <a:rPr lang="en-CA" sz="1400" dirty="0" err="1"/>
              <a:t>este</a:t>
            </a:r>
            <a:r>
              <a:rPr lang="en-CA" sz="1400" dirty="0"/>
              <a:t> </a:t>
            </a:r>
            <a:r>
              <a:rPr lang="en-CA" sz="1400" dirty="0" err="1"/>
              <a:t>nivelul</a:t>
            </a:r>
            <a:r>
              <a:rPr lang="en-CA" sz="1400" dirty="0"/>
              <a:t> de </a:t>
            </a:r>
            <a:r>
              <a:rPr lang="en-CA" sz="1400" dirty="0" err="1"/>
              <a:t>cunoastere</a:t>
            </a:r>
            <a:r>
              <a:rPr lang="en-CA" sz="1400" dirty="0"/>
              <a:t> </a:t>
            </a:r>
            <a:r>
              <a:rPr lang="en-CA" sz="1400" dirty="0" err="1"/>
              <a:t>si</a:t>
            </a:r>
            <a:r>
              <a:rPr lang="en-CA" sz="1400" dirty="0"/>
              <a:t> </a:t>
            </a:r>
            <a:r>
              <a:rPr lang="en-CA" sz="1400" dirty="0" err="1"/>
              <a:t>putere</a:t>
            </a:r>
            <a:r>
              <a:rPr lang="en-CA" sz="1400" dirty="0"/>
              <a:t> de </a:t>
            </a:r>
            <a:r>
              <a:rPr lang="en-CA" sz="1400" dirty="0" err="1"/>
              <a:t>sinteza</a:t>
            </a:r>
            <a:r>
              <a:rPr lang="en-CA" sz="1400" dirty="0"/>
              <a:t> </a:t>
            </a:r>
            <a:r>
              <a:rPr lang="en-CA" sz="1400" dirty="0" smtClean="0"/>
              <a:t>(</a:t>
            </a:r>
            <a:r>
              <a:rPr lang="en-CA" sz="1400" dirty="0" err="1" smtClean="0"/>
              <a:t>cititi</a:t>
            </a:r>
            <a:r>
              <a:rPr lang="en-CA" sz="1400" dirty="0" smtClean="0"/>
              <a:t> un </a:t>
            </a:r>
            <a:r>
              <a:rPr lang="en-CA" sz="1400" dirty="0" err="1" smtClean="0"/>
              <a:t>articol</a:t>
            </a:r>
            <a:r>
              <a:rPr lang="en-CA" sz="1400" dirty="0" smtClean="0"/>
              <a:t> </a:t>
            </a:r>
            <a:r>
              <a:rPr lang="en-CA" sz="1400" dirty="0" err="1" smtClean="0"/>
              <a:t>si</a:t>
            </a:r>
            <a:r>
              <a:rPr lang="en-CA" sz="1400" dirty="0" smtClean="0"/>
              <a:t> </a:t>
            </a:r>
            <a:r>
              <a:rPr lang="en-CA" sz="1400" dirty="0" err="1" smtClean="0"/>
              <a:t>scrieti</a:t>
            </a:r>
            <a:r>
              <a:rPr lang="en-CA" sz="1400" dirty="0" smtClean="0"/>
              <a:t> </a:t>
            </a:r>
            <a:r>
              <a:rPr lang="en-CA" sz="1400" dirty="0" err="1" smtClean="0"/>
              <a:t>rezumatul</a:t>
            </a:r>
            <a:r>
              <a:rPr lang="en-CA" sz="1400" dirty="0" smtClean="0"/>
              <a:t> </a:t>
            </a:r>
            <a:r>
              <a:rPr lang="en-CA" sz="1400" dirty="0" err="1" smtClean="0"/>
              <a:t>articolului</a:t>
            </a:r>
            <a:endParaRPr lang="en-CA" sz="1400" dirty="0" smtClean="0"/>
          </a:p>
          <a:p>
            <a:endParaRPr lang="en-CA" sz="1400" dirty="0"/>
          </a:p>
          <a:p>
            <a:r>
              <a:rPr lang="en-CA" sz="1400" dirty="0" smtClean="0"/>
              <a:t>5</a:t>
            </a:r>
            <a:r>
              <a:rPr lang="en-CA" sz="1400" dirty="0" smtClean="0"/>
              <a:t>) </a:t>
            </a:r>
            <a:r>
              <a:rPr lang="en-CA" sz="1400" dirty="0" err="1" smtClean="0"/>
              <a:t>Discutii</a:t>
            </a:r>
            <a:endParaRPr lang="en-CA" sz="1400" dirty="0" smtClean="0"/>
          </a:p>
          <a:p>
            <a:endParaRPr lang="en-CA" sz="1400" dirty="0"/>
          </a:p>
          <a:p>
            <a:r>
              <a:rPr lang="en-CA" sz="1400" dirty="0" smtClean="0"/>
              <a:t>6</a:t>
            </a:r>
            <a:r>
              <a:rPr lang="en-CA" sz="1400" dirty="0" smtClean="0"/>
              <a:t>) </a:t>
            </a:r>
            <a:r>
              <a:rPr lang="en-CA" sz="1400" dirty="0" err="1" smtClean="0"/>
              <a:t>Introducerea</a:t>
            </a:r>
            <a:r>
              <a:rPr lang="en-CA" sz="1400" dirty="0" smtClean="0"/>
              <a:t>: </a:t>
            </a:r>
            <a:r>
              <a:rPr lang="en-CA" sz="1400" dirty="0" err="1" smtClean="0"/>
              <a:t>Elementele</a:t>
            </a:r>
            <a:r>
              <a:rPr lang="en-CA" sz="1400" dirty="0" smtClean="0"/>
              <a:t> </a:t>
            </a:r>
            <a:r>
              <a:rPr lang="en-CA" sz="1400" dirty="0" err="1" smtClean="0"/>
              <a:t>si</a:t>
            </a:r>
            <a:r>
              <a:rPr lang="en-CA" sz="1400" dirty="0" smtClean="0"/>
              <a:t> </a:t>
            </a:r>
            <a:r>
              <a:rPr lang="en-CA" sz="1400" dirty="0" err="1"/>
              <a:t>l</a:t>
            </a:r>
            <a:r>
              <a:rPr lang="en-CA" sz="1400" dirty="0" err="1" smtClean="0"/>
              <a:t>ogica</a:t>
            </a:r>
            <a:r>
              <a:rPr lang="en-CA" sz="1400" dirty="0" smtClean="0"/>
              <a:t> </a:t>
            </a:r>
            <a:r>
              <a:rPr lang="en-CA" sz="1400" dirty="0" err="1" smtClean="0"/>
              <a:t>scrierii</a:t>
            </a:r>
            <a:r>
              <a:rPr lang="en-CA" sz="1400" dirty="0" smtClean="0"/>
              <a:t> </a:t>
            </a:r>
            <a:r>
              <a:rPr lang="en-CA" sz="1400" dirty="0" err="1" smtClean="0"/>
              <a:t>unei</a:t>
            </a:r>
            <a:r>
              <a:rPr lang="en-CA" sz="1400" dirty="0" smtClean="0"/>
              <a:t> </a:t>
            </a:r>
            <a:r>
              <a:rPr lang="en-CA" sz="1400" dirty="0" err="1" smtClean="0"/>
              <a:t>introduceri</a:t>
            </a:r>
            <a:endParaRPr lang="en-CA" sz="1400" dirty="0" smtClean="0"/>
          </a:p>
          <a:p>
            <a:endParaRPr lang="en-CA" sz="1400" dirty="0"/>
          </a:p>
          <a:p>
            <a:r>
              <a:rPr lang="en-CA" sz="1400" dirty="0"/>
              <a:t>7</a:t>
            </a:r>
            <a:r>
              <a:rPr lang="en-CA" sz="1400" dirty="0" smtClean="0"/>
              <a:t>) </a:t>
            </a:r>
            <a:r>
              <a:rPr lang="en-CA" sz="1400" dirty="0" err="1" smtClean="0"/>
              <a:t>Cititi</a:t>
            </a:r>
            <a:r>
              <a:rPr lang="en-CA" sz="1400" dirty="0"/>
              <a:t> </a:t>
            </a:r>
            <a:r>
              <a:rPr lang="en-CA" sz="1400" dirty="0" err="1" smtClean="0"/>
              <a:t>Introducerea</a:t>
            </a:r>
            <a:r>
              <a:rPr lang="en-CA" sz="1400" dirty="0" smtClean="0"/>
              <a:t> </a:t>
            </a:r>
            <a:r>
              <a:rPr lang="en-CA" sz="1400" dirty="0" err="1" smtClean="0"/>
              <a:t>unui</a:t>
            </a:r>
            <a:r>
              <a:rPr lang="en-CA" sz="1400" dirty="0" smtClean="0"/>
              <a:t> </a:t>
            </a:r>
            <a:r>
              <a:rPr lang="en-CA" sz="1400" dirty="0" err="1" smtClean="0"/>
              <a:t>artico</a:t>
            </a:r>
            <a:r>
              <a:rPr lang="en-CA" sz="1400" dirty="0" err="1" smtClean="0"/>
              <a:t>l</a:t>
            </a:r>
            <a:r>
              <a:rPr lang="en-CA" sz="1400" dirty="0" smtClean="0"/>
              <a:t> </a:t>
            </a:r>
            <a:r>
              <a:rPr lang="en-CA" sz="1400" dirty="0" err="1" smtClean="0"/>
              <a:t>publiat</a:t>
            </a:r>
            <a:r>
              <a:rPr lang="en-CA" sz="1400" dirty="0" smtClean="0"/>
              <a:t> in literature peer-reviewed </a:t>
            </a:r>
            <a:r>
              <a:rPr lang="en-CA" sz="1400" dirty="0" smtClean="0"/>
              <a:t>cu </a:t>
            </a:r>
            <a:r>
              <a:rPr lang="en-CA" sz="1400" dirty="0" err="1" smtClean="0"/>
              <a:t>atentie</a:t>
            </a:r>
            <a:r>
              <a:rPr lang="en-CA" sz="1400" dirty="0" smtClean="0"/>
              <a:t> </a:t>
            </a:r>
            <a:r>
              <a:rPr lang="en-CA" sz="1400" dirty="0" err="1" smtClean="0"/>
              <a:t>si</a:t>
            </a:r>
            <a:r>
              <a:rPr lang="en-CA" sz="1400" dirty="0" smtClean="0"/>
              <a:t> </a:t>
            </a:r>
            <a:r>
              <a:rPr lang="en-CA" sz="1400" dirty="0" err="1" smtClean="0"/>
              <a:t>identificatii</a:t>
            </a:r>
            <a:r>
              <a:rPr lang="en-CA" sz="1400" dirty="0" smtClean="0"/>
              <a:t> </a:t>
            </a:r>
            <a:r>
              <a:rPr lang="en-CA" sz="1400" dirty="0" err="1" smtClean="0"/>
              <a:t>elementele</a:t>
            </a:r>
            <a:r>
              <a:rPr lang="en-CA" sz="1400" dirty="0" smtClean="0"/>
              <a:t> </a:t>
            </a:r>
            <a:r>
              <a:rPr lang="en-CA" sz="1400" dirty="0" err="1" smtClean="0"/>
              <a:t>critice</a:t>
            </a:r>
            <a:r>
              <a:rPr lang="en-CA" sz="1400" dirty="0" smtClean="0"/>
              <a:t> ale </a:t>
            </a:r>
            <a:r>
              <a:rPr lang="en-CA" sz="1400" dirty="0" err="1" smtClean="0"/>
              <a:t>unei</a:t>
            </a:r>
            <a:r>
              <a:rPr lang="en-CA" sz="1400" dirty="0" smtClean="0"/>
              <a:t> </a:t>
            </a:r>
            <a:r>
              <a:rPr lang="en-CA" sz="1400" dirty="0" err="1" smtClean="0"/>
              <a:t>introduceri</a:t>
            </a:r>
            <a:endParaRPr lang="en-CA" sz="1400" dirty="0" smtClean="0"/>
          </a:p>
          <a:p>
            <a:endParaRPr lang="en-CA" sz="1400" dirty="0"/>
          </a:p>
          <a:p>
            <a:r>
              <a:rPr lang="en-CA" sz="1400" dirty="0"/>
              <a:t>8</a:t>
            </a:r>
            <a:r>
              <a:rPr lang="en-CA" sz="1400" dirty="0" smtClean="0"/>
              <a:t>) </a:t>
            </a:r>
            <a:r>
              <a:rPr lang="en-CA" sz="1400" dirty="0" err="1" smtClean="0"/>
              <a:t>Cititi</a:t>
            </a:r>
            <a:r>
              <a:rPr lang="en-CA" sz="1400" dirty="0" smtClean="0"/>
              <a:t> </a:t>
            </a:r>
            <a:r>
              <a:rPr lang="en-CA" sz="1400" dirty="0" err="1" smtClean="0"/>
              <a:t>Introducerea</a:t>
            </a:r>
            <a:r>
              <a:rPr lang="en-CA" sz="1400" dirty="0" smtClean="0"/>
              <a:t> </a:t>
            </a:r>
            <a:r>
              <a:rPr lang="en-CA" sz="1400" dirty="0" err="1" smtClean="0"/>
              <a:t>uui</a:t>
            </a:r>
            <a:r>
              <a:rPr lang="en-CA" sz="1400" dirty="0" smtClean="0"/>
              <a:t> </a:t>
            </a:r>
            <a:r>
              <a:rPr lang="en-CA" sz="1400" dirty="0" err="1" smtClean="0"/>
              <a:t>articol</a:t>
            </a:r>
            <a:r>
              <a:rPr lang="en-CA" sz="1400" dirty="0" err="1" smtClean="0"/>
              <a:t>pulicat</a:t>
            </a:r>
            <a:r>
              <a:rPr lang="en-CA" sz="1400" dirty="0" smtClean="0"/>
              <a:t> </a:t>
            </a:r>
            <a:r>
              <a:rPr lang="en-CA" sz="1400" dirty="0" err="1" smtClean="0"/>
              <a:t>intr</a:t>
            </a:r>
            <a:r>
              <a:rPr lang="en-CA" sz="1400" dirty="0" smtClean="0"/>
              <a:t>-o </a:t>
            </a:r>
            <a:r>
              <a:rPr lang="en-CA" sz="1400" dirty="0" err="1" smtClean="0"/>
              <a:t>revista</a:t>
            </a:r>
            <a:r>
              <a:rPr lang="en-CA" sz="1400" dirty="0" smtClean="0"/>
              <a:t> </a:t>
            </a:r>
            <a:r>
              <a:rPr lang="en-CA" sz="1400" dirty="0" err="1" smtClean="0"/>
              <a:t>fara</a:t>
            </a:r>
            <a:r>
              <a:rPr lang="en-CA" sz="1400" dirty="0" smtClean="0"/>
              <a:t> peer-review; </a:t>
            </a:r>
            <a:r>
              <a:rPr lang="en-CA" sz="1400" dirty="0" err="1" smtClean="0"/>
              <a:t>comparati</a:t>
            </a:r>
            <a:r>
              <a:rPr lang="en-CA" sz="1400" dirty="0" smtClean="0"/>
              <a:t> cu </a:t>
            </a:r>
            <a:r>
              <a:rPr lang="en-CA" sz="1400" dirty="0" err="1" smtClean="0"/>
              <a:t>punctul</a:t>
            </a:r>
            <a:r>
              <a:rPr lang="en-CA" sz="1400" dirty="0" smtClean="0"/>
              <a:t> (7)</a:t>
            </a:r>
            <a:endParaRPr lang="en-CA" sz="1400" dirty="0"/>
          </a:p>
          <a:p>
            <a:endParaRPr lang="en-CA" sz="1400" dirty="0" smtClean="0"/>
          </a:p>
          <a:p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18113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2579</TotalTime>
  <Words>1360</Words>
  <Application>Microsoft Office PowerPoint</Application>
  <PresentationFormat>On-screen Show (4:3)</PresentationFormat>
  <Paragraphs>369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vipera</dc:creator>
  <cp:lastModifiedBy>vipera</cp:lastModifiedBy>
  <cp:revision>190</cp:revision>
  <dcterms:created xsi:type="dcterms:W3CDTF">2015-03-16T08:05:58Z</dcterms:created>
  <dcterms:modified xsi:type="dcterms:W3CDTF">2015-03-27T06:53:13Z</dcterms:modified>
</cp:coreProperties>
</file>