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72" r:id="rId2"/>
    <p:sldId id="289" r:id="rId3"/>
    <p:sldId id="329" r:id="rId4"/>
    <p:sldId id="330" r:id="rId5"/>
    <p:sldId id="335" r:id="rId6"/>
    <p:sldId id="340" r:id="rId7"/>
    <p:sldId id="341" r:id="rId8"/>
    <p:sldId id="342" r:id="rId9"/>
    <p:sldId id="334" r:id="rId10"/>
    <p:sldId id="344" r:id="rId11"/>
    <p:sldId id="354" r:id="rId12"/>
    <p:sldId id="355" r:id="rId13"/>
    <p:sldId id="356" r:id="rId14"/>
    <p:sldId id="351" r:id="rId15"/>
    <p:sldId id="352" r:id="rId16"/>
    <p:sldId id="353" r:id="rId17"/>
    <p:sldId id="343" r:id="rId18"/>
    <p:sldId id="357" r:id="rId19"/>
    <p:sldId id="345" r:id="rId20"/>
    <p:sldId id="346" r:id="rId21"/>
    <p:sldId id="358" r:id="rId22"/>
    <p:sldId id="34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3910" autoAdjust="0"/>
  </p:normalViewPr>
  <p:slideViewPr>
    <p:cSldViewPr snapToGrid="0">
      <p:cViewPr varScale="1">
        <p:scale>
          <a:sx n="92" d="100"/>
          <a:sy n="92" d="100"/>
        </p:scale>
        <p:origin x="1374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14294-C83B-49FE-A0A6-3CD35D08A961}" type="datetimeFigureOut">
              <a:rPr lang="en-CA" smtClean="0"/>
              <a:t>30/04/2015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FD1C9-53E7-46FB-9A87-4BB851769C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2395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FD1C9-53E7-46FB-9A87-4BB851769C92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0806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FD1C9-53E7-46FB-9A87-4BB851769C92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2925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FD1C9-53E7-46FB-9A87-4BB851769C92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6807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30/04/2015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4951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30/04/2015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99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30/04/2015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5805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30/04/2015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3717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30/04/2015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1329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30/04/2015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1146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30/04/2015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6783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30/04/2015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4296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30/04/2015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8513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30/04/2015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7396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30/04/2015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2603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E74EF-2FC3-48B4-B1FF-A53E6C8AA03B}" type="datetimeFigureOut">
              <a:rPr lang="en-CA" smtClean="0"/>
              <a:t>30/04/2015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303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vioreldpopescu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omparison_of_reference_management_software" TargetMode="External"/><Relationship Id="rId2" Type="http://schemas.openxmlformats.org/officeDocument/2006/relationships/hyperlink" Target="http://libguides.bodleian.ox.ac.uk/content.php?pid=294548&amp;sid=2418329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webofknowledge.com/WOK46/help/WOS/h_toc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vioreldpopescu.com/teaching/eism-tehnici-de-scriere/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4900" y="127000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smtClean="0"/>
              <a:t>30 </a:t>
            </a:r>
            <a:r>
              <a:rPr lang="en-CA" b="1" dirty="0" err="1" smtClean="0"/>
              <a:t>Aprilie</a:t>
            </a:r>
            <a:r>
              <a:rPr lang="en-CA" b="1" dirty="0" smtClean="0"/>
              <a:t> 2015</a:t>
            </a:r>
            <a:endParaRPr lang="en-C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61819" y="606468"/>
            <a:ext cx="8159667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err="1" smtClean="0"/>
              <a:t>Elaborarea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documentelor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stiintifice</a:t>
            </a:r>
            <a:endParaRPr lang="en-CA" sz="2400" b="1" dirty="0" smtClean="0"/>
          </a:p>
          <a:p>
            <a:endParaRPr lang="en-CA" dirty="0" smtClean="0"/>
          </a:p>
          <a:p>
            <a:r>
              <a:rPr lang="en-CA" sz="2000" dirty="0" smtClean="0"/>
              <a:t>Instructor: Dr. Viorel </a:t>
            </a:r>
            <a:r>
              <a:rPr lang="en-CA" sz="2000" dirty="0" err="1" smtClean="0"/>
              <a:t>Popescu</a:t>
            </a:r>
            <a:endParaRPr lang="en-CA" sz="2000" dirty="0" smtClean="0"/>
          </a:p>
          <a:p>
            <a:endParaRPr lang="en-CA" dirty="0" smtClean="0"/>
          </a:p>
          <a:p>
            <a:r>
              <a:rPr lang="en-CA" dirty="0" smtClean="0"/>
              <a:t>Email: </a:t>
            </a:r>
            <a:r>
              <a:rPr lang="en-CA" dirty="0" smtClean="0">
                <a:hlinkClick r:id="rId2"/>
              </a:rPr>
              <a:t>vioreldpopescu@gmail.com</a:t>
            </a:r>
            <a:endParaRPr lang="en-CA" dirty="0" smtClean="0"/>
          </a:p>
          <a:p>
            <a:r>
              <a:rPr lang="en-CA" dirty="0" smtClean="0"/>
              <a:t>Web: vioreldpopescu.com</a:t>
            </a:r>
          </a:p>
          <a:p>
            <a:endParaRPr lang="en-CA" dirty="0"/>
          </a:p>
          <a:p>
            <a:endParaRPr lang="en-CA" dirty="0"/>
          </a:p>
          <a:p>
            <a:endParaRPr lang="en-CA" dirty="0" smtClean="0"/>
          </a:p>
          <a:p>
            <a:r>
              <a:rPr lang="en-CA" sz="2800" b="1" dirty="0" smtClean="0"/>
              <a:t>SCOPUL CURSULUI</a:t>
            </a:r>
            <a:endParaRPr lang="en-CA" sz="2400" dirty="0" smtClean="0"/>
          </a:p>
          <a:p>
            <a:endParaRPr lang="en-CA" sz="2400" dirty="0"/>
          </a:p>
          <a:p>
            <a:r>
              <a:rPr lang="en-US" sz="2400" dirty="0" err="1" smtClean="0"/>
              <a:t>Va</a:t>
            </a:r>
            <a:r>
              <a:rPr lang="en-US" sz="2400" dirty="0" smtClean="0"/>
              <a:t> </a:t>
            </a:r>
            <a:r>
              <a:rPr lang="en-US" sz="2400" dirty="0" err="1" smtClean="0"/>
              <a:t>oferi</a:t>
            </a:r>
            <a:r>
              <a:rPr lang="en-US" sz="2400" dirty="0" smtClean="0"/>
              <a:t> </a:t>
            </a:r>
            <a:r>
              <a:rPr lang="en-US" sz="2400" dirty="0" err="1" smtClean="0"/>
              <a:t>oportunitatea</a:t>
            </a:r>
            <a:r>
              <a:rPr lang="en-US" sz="2400" dirty="0" smtClean="0"/>
              <a:t> de a </a:t>
            </a:r>
            <a:r>
              <a:rPr lang="en-US" sz="2400" dirty="0" err="1" smtClean="0"/>
              <a:t>dezvolta</a:t>
            </a:r>
            <a:r>
              <a:rPr lang="en-US" sz="2400" dirty="0" smtClean="0"/>
              <a:t> </a:t>
            </a:r>
            <a:r>
              <a:rPr lang="en-US" sz="2400" dirty="0" err="1" smtClean="0"/>
              <a:t>abilitati</a:t>
            </a:r>
            <a:r>
              <a:rPr lang="en-US" sz="2400" dirty="0" smtClean="0"/>
              <a:t> de </a:t>
            </a:r>
            <a:r>
              <a:rPr lang="en-US" sz="2400" dirty="0" err="1" smtClean="0"/>
              <a:t>comunicare</a:t>
            </a:r>
            <a:r>
              <a:rPr lang="en-US" sz="2400" dirty="0" smtClean="0"/>
              <a:t> </a:t>
            </a:r>
            <a:r>
              <a:rPr lang="en-US" sz="2400" dirty="0" err="1" smtClean="0"/>
              <a:t>scrisa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orala</a:t>
            </a:r>
            <a:r>
              <a:rPr lang="en-US" sz="2400" dirty="0" smtClean="0"/>
              <a:t> </a:t>
            </a:r>
            <a:r>
              <a:rPr lang="en-US" sz="2400" dirty="0" err="1" smtClean="0"/>
              <a:t>prin</a:t>
            </a:r>
            <a:r>
              <a:rPr lang="en-US" sz="2400" dirty="0" smtClean="0"/>
              <a:t> </a:t>
            </a:r>
            <a:r>
              <a:rPr lang="en-US" sz="2400" dirty="0" err="1" smtClean="0"/>
              <a:t>citirea</a:t>
            </a:r>
            <a:r>
              <a:rPr lang="en-US" sz="2400" dirty="0" smtClean="0"/>
              <a:t> </a:t>
            </a:r>
            <a:r>
              <a:rPr lang="en-US" sz="2400" dirty="0" err="1" smtClean="0"/>
              <a:t>literaturii</a:t>
            </a:r>
            <a:r>
              <a:rPr lang="en-US" sz="2400" dirty="0" smtClean="0"/>
              <a:t> de </a:t>
            </a:r>
            <a:r>
              <a:rPr lang="en-US" sz="2400" dirty="0" err="1" smtClean="0"/>
              <a:t>specialitate</a:t>
            </a:r>
            <a:r>
              <a:rPr lang="en-US" sz="2400" dirty="0" smtClean="0"/>
              <a:t> </a:t>
            </a:r>
            <a:r>
              <a:rPr lang="en-US" sz="2400" dirty="0" err="1" smtClean="0"/>
              <a:t>relevanta</a:t>
            </a:r>
            <a:r>
              <a:rPr lang="en-US" sz="2400" dirty="0" smtClean="0"/>
              <a:t>, de a forma o </a:t>
            </a:r>
            <a:r>
              <a:rPr lang="en-US" sz="2400" dirty="0" err="1" smtClean="0"/>
              <a:t>ipoteza</a:t>
            </a:r>
            <a:r>
              <a:rPr lang="en-US" sz="2400" dirty="0" smtClean="0"/>
              <a:t> </a:t>
            </a:r>
            <a:r>
              <a:rPr lang="en-US" sz="2400" dirty="0" err="1" smtClean="0"/>
              <a:t>dintr</a:t>
            </a:r>
            <a:r>
              <a:rPr lang="en-US" sz="2400" dirty="0" smtClean="0"/>
              <a:t>-o </a:t>
            </a:r>
            <a:r>
              <a:rPr lang="en-US" sz="2400" dirty="0" err="1" smtClean="0"/>
              <a:t>intrebare</a:t>
            </a:r>
            <a:r>
              <a:rPr lang="en-US" sz="2400" dirty="0" smtClean="0"/>
              <a:t>, de a </a:t>
            </a:r>
            <a:r>
              <a:rPr lang="en-US" sz="2400" dirty="0" err="1" smtClean="0"/>
              <a:t>colabora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a </a:t>
            </a:r>
            <a:r>
              <a:rPr lang="en-US" sz="2400" dirty="0" err="1" smtClean="0"/>
              <a:t>prezenta</a:t>
            </a:r>
            <a:r>
              <a:rPr lang="en-US" sz="2400" dirty="0" smtClean="0"/>
              <a:t> </a:t>
            </a:r>
            <a:r>
              <a:rPr lang="en-US" sz="2400" dirty="0" err="1" smtClean="0"/>
              <a:t>ideile</a:t>
            </a:r>
            <a:r>
              <a:rPr lang="en-US" sz="2400" dirty="0" smtClean="0"/>
              <a:t> (</a:t>
            </a:r>
            <a:r>
              <a:rPr lang="en-US" sz="2400" dirty="0" err="1" smtClean="0"/>
              <a:t>oricat</a:t>
            </a:r>
            <a:r>
              <a:rPr lang="en-US" sz="2400" dirty="0" smtClean="0"/>
              <a:t> de </a:t>
            </a:r>
            <a:r>
              <a:rPr lang="en-US" sz="2400" dirty="0" err="1" smtClean="0"/>
              <a:t>neconventionale</a:t>
            </a:r>
            <a:r>
              <a:rPr lang="en-US" sz="2400" dirty="0" smtClean="0"/>
              <a:t> </a:t>
            </a:r>
            <a:r>
              <a:rPr lang="en-US" sz="2400" dirty="0" err="1" smtClean="0"/>
              <a:t>ar</a:t>
            </a:r>
            <a:r>
              <a:rPr lang="en-US" sz="2400" dirty="0" smtClean="0"/>
              <a:t> fi).</a:t>
            </a:r>
          </a:p>
          <a:p>
            <a:endParaRPr lang="en-CA" sz="2400" dirty="0"/>
          </a:p>
          <a:p>
            <a:endParaRPr lang="en-CA" sz="2400" dirty="0"/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12788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2235" y="381000"/>
            <a:ext cx="79551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2400" b="1" dirty="0"/>
          </a:p>
          <a:p>
            <a:r>
              <a:rPr lang="en-CA" sz="2400" b="1" dirty="0" err="1" smtClean="0"/>
              <a:t>Astazi</a:t>
            </a:r>
            <a:r>
              <a:rPr lang="en-CA" sz="2400" b="1" dirty="0" smtClean="0"/>
              <a:t>:</a:t>
            </a:r>
          </a:p>
          <a:p>
            <a:endParaRPr lang="en-CA" sz="2400" b="1" dirty="0" smtClean="0"/>
          </a:p>
          <a:p>
            <a:r>
              <a:rPr lang="en-CA" sz="2400" b="1" dirty="0" err="1" smtClean="0"/>
              <a:t>Managementul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referintelor</a:t>
            </a:r>
            <a:endParaRPr lang="en-CA" sz="2400" b="1" dirty="0" smtClean="0"/>
          </a:p>
          <a:p>
            <a:r>
              <a:rPr lang="en-CA" sz="2400" dirty="0" err="1" smtClean="0"/>
              <a:t>Cautari</a:t>
            </a:r>
            <a:r>
              <a:rPr lang="en-CA" sz="2400" dirty="0" smtClean="0"/>
              <a:t> in </a:t>
            </a:r>
            <a:r>
              <a:rPr lang="en-CA" sz="2400" dirty="0" err="1"/>
              <a:t>b</a:t>
            </a:r>
            <a:r>
              <a:rPr lang="en-CA" sz="2400" dirty="0" err="1" smtClean="0"/>
              <a:t>aze</a:t>
            </a:r>
            <a:r>
              <a:rPr lang="en-CA" sz="2400" dirty="0" smtClean="0"/>
              <a:t> de date</a:t>
            </a:r>
          </a:p>
          <a:p>
            <a:r>
              <a:rPr lang="en-CA" sz="2400" dirty="0" smtClean="0"/>
              <a:t>Software (</a:t>
            </a:r>
            <a:r>
              <a:rPr lang="en-CA" sz="2400" dirty="0" err="1" smtClean="0"/>
              <a:t>aplicatii</a:t>
            </a:r>
            <a:r>
              <a:rPr lang="en-CA" sz="2400" dirty="0" smtClean="0"/>
              <a:t>)</a:t>
            </a:r>
            <a:endParaRPr lang="en-CA" sz="2400" dirty="0"/>
          </a:p>
          <a:p>
            <a:endParaRPr lang="en-CA" sz="2400" dirty="0" smtClean="0"/>
          </a:p>
          <a:p>
            <a:r>
              <a:rPr lang="en-CA" sz="2400" b="1" dirty="0" err="1" smtClean="0"/>
              <a:t>Metoda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Stiintifica</a:t>
            </a:r>
            <a:endParaRPr lang="en-CA" sz="2400" b="1" dirty="0" smtClean="0"/>
          </a:p>
          <a:p>
            <a:r>
              <a:rPr lang="en-CA" sz="2400" b="1" dirty="0" err="1" smtClean="0"/>
              <a:t>Referat</a:t>
            </a:r>
            <a:r>
              <a:rPr lang="en-CA" sz="2400" b="1" dirty="0" smtClean="0"/>
              <a:t> 2: </a:t>
            </a:r>
            <a:r>
              <a:rPr lang="en-CA" sz="2400" dirty="0" err="1" smtClean="0"/>
              <a:t>Scrieti</a:t>
            </a:r>
            <a:r>
              <a:rPr lang="en-CA" sz="2400" dirty="0" smtClean="0"/>
              <a:t> un </a:t>
            </a:r>
            <a:r>
              <a:rPr lang="en-CA" sz="2400" dirty="0" err="1" smtClean="0"/>
              <a:t>rezumat</a:t>
            </a:r>
            <a:r>
              <a:rPr lang="en-CA" sz="2400" dirty="0" smtClean="0"/>
              <a:t> de 400-600 de </a:t>
            </a:r>
            <a:r>
              <a:rPr lang="en-CA" sz="2400" dirty="0" err="1" smtClean="0"/>
              <a:t>cuvinte</a:t>
            </a:r>
            <a:r>
              <a:rPr lang="en-CA" sz="2400" dirty="0" smtClean="0"/>
              <a:t> al </a:t>
            </a:r>
            <a:r>
              <a:rPr lang="en-CA" sz="2400" dirty="0" err="1" smtClean="0"/>
              <a:t>articolului</a:t>
            </a:r>
            <a:r>
              <a:rPr lang="en-CA" sz="2400" dirty="0" smtClean="0"/>
              <a:t>:</a:t>
            </a:r>
          </a:p>
          <a:p>
            <a:r>
              <a:rPr lang="en-CA" sz="2400" dirty="0"/>
              <a:t>Ayala, F. J. (2009). Darwin and the scientific method. </a:t>
            </a:r>
            <a:r>
              <a:rPr lang="en-CA" sz="2400" i="1" dirty="0"/>
              <a:t>Proc. Natl. Acad. Sci. </a:t>
            </a:r>
            <a:r>
              <a:rPr lang="en-CA" sz="2400" dirty="0"/>
              <a:t>, 106 , 10033–10039.</a:t>
            </a:r>
          </a:p>
          <a:p>
            <a:r>
              <a:rPr lang="en-CA" sz="2000" i="1" u="sng" dirty="0" smtClean="0"/>
              <a:t>(</a:t>
            </a:r>
            <a:r>
              <a:rPr lang="en-CA" sz="2000" i="1" u="sng" dirty="0" err="1" smtClean="0"/>
              <a:t>mai</a:t>
            </a:r>
            <a:r>
              <a:rPr lang="en-CA" sz="2000" i="1" u="sng" dirty="0" smtClean="0"/>
              <a:t> </a:t>
            </a:r>
            <a:r>
              <a:rPr lang="en-CA" sz="2000" i="1" u="sng" dirty="0" err="1" smtClean="0"/>
              <a:t>multe</a:t>
            </a:r>
            <a:r>
              <a:rPr lang="en-CA" sz="2000" i="1" u="sng" dirty="0" smtClean="0"/>
              <a:t> </a:t>
            </a:r>
            <a:r>
              <a:rPr lang="en-CA" sz="2000" i="1" u="sng" dirty="0" err="1" smtClean="0"/>
              <a:t>detalii</a:t>
            </a:r>
            <a:r>
              <a:rPr lang="en-CA" sz="2000" i="1" u="sng" dirty="0" smtClean="0"/>
              <a:t> in </a:t>
            </a:r>
            <a:r>
              <a:rPr lang="en-CA" sz="2000" i="1" u="sng" dirty="0" err="1" smtClean="0"/>
              <a:t>partea</a:t>
            </a:r>
            <a:r>
              <a:rPr lang="en-CA" sz="2000" i="1" u="sng" dirty="0" smtClean="0"/>
              <a:t> a </a:t>
            </a:r>
            <a:r>
              <a:rPr lang="en-CA" sz="2000" i="1" u="sng" dirty="0" err="1" smtClean="0"/>
              <a:t>doua</a:t>
            </a:r>
            <a:r>
              <a:rPr lang="en-CA" sz="2000" i="1" u="sng" dirty="0" smtClean="0"/>
              <a:t> </a:t>
            </a:r>
            <a:r>
              <a:rPr lang="en-CA" sz="2000" i="1" u="sng" dirty="0" err="1" smtClean="0"/>
              <a:t>jumatate</a:t>
            </a:r>
            <a:r>
              <a:rPr lang="en-CA" sz="2000" i="1" u="sng" dirty="0" smtClean="0"/>
              <a:t> a </a:t>
            </a:r>
            <a:r>
              <a:rPr lang="en-CA" sz="2000" i="1" u="sng" dirty="0" err="1" smtClean="0"/>
              <a:t>aceastei</a:t>
            </a:r>
            <a:r>
              <a:rPr lang="en-CA" sz="2000" i="1" u="sng" dirty="0" smtClean="0"/>
              <a:t> </a:t>
            </a:r>
            <a:r>
              <a:rPr lang="en-CA" sz="2000" i="1" u="sng" dirty="0" err="1" smtClean="0"/>
              <a:t>prezentari</a:t>
            </a:r>
            <a:r>
              <a:rPr lang="en-CA" sz="2000" u="sng" dirty="0" smtClean="0"/>
              <a:t>)</a:t>
            </a:r>
            <a:endParaRPr lang="en-CA" sz="2000" u="sng" dirty="0" smtClean="0"/>
          </a:p>
        </p:txBody>
      </p:sp>
    </p:spTree>
    <p:extLst>
      <p:ext uri="{BB962C8B-B14F-4D97-AF65-F5344CB8AC3E}">
        <p14:creationId xmlns:p14="http://schemas.microsoft.com/office/powerpoint/2010/main" val="28595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39800" y="1054100"/>
            <a:ext cx="272632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1" u="sng" dirty="0" smtClean="0"/>
              <a:t>Software</a:t>
            </a:r>
            <a:r>
              <a:rPr lang="en-CA" sz="2200" dirty="0" smtClean="0"/>
              <a:t>:</a:t>
            </a:r>
          </a:p>
          <a:p>
            <a:endParaRPr lang="en-CA" sz="2200" dirty="0"/>
          </a:p>
          <a:p>
            <a:r>
              <a:rPr lang="en-CA" sz="2200" b="1" dirty="0" smtClean="0"/>
              <a:t>ENDNOTE</a:t>
            </a:r>
          </a:p>
          <a:p>
            <a:endParaRPr lang="en-CA" sz="2200" dirty="0"/>
          </a:p>
          <a:p>
            <a:r>
              <a:rPr lang="en-CA" sz="2200" b="1" dirty="0" smtClean="0"/>
              <a:t>MENDELEY</a:t>
            </a:r>
            <a:r>
              <a:rPr lang="en-CA" sz="2200" dirty="0" smtClean="0"/>
              <a:t> - gratis</a:t>
            </a:r>
          </a:p>
          <a:p>
            <a:endParaRPr lang="en-CA" sz="2200" dirty="0"/>
          </a:p>
          <a:p>
            <a:r>
              <a:rPr lang="en-CA" sz="2200" b="1" dirty="0" smtClean="0"/>
              <a:t>ZOTERO</a:t>
            </a:r>
            <a:r>
              <a:rPr lang="en-CA" sz="2200" dirty="0" smtClean="0"/>
              <a:t> – gratis</a:t>
            </a:r>
          </a:p>
          <a:p>
            <a:endParaRPr lang="en-CA" sz="2200" dirty="0"/>
          </a:p>
          <a:p>
            <a:r>
              <a:rPr lang="en-CA" sz="2200" b="1" dirty="0" smtClean="0"/>
              <a:t>PAPERS</a:t>
            </a:r>
            <a:r>
              <a:rPr lang="en-CA" sz="2200" dirty="0" smtClean="0"/>
              <a:t> – </a:t>
            </a:r>
            <a:r>
              <a:rPr lang="en-CA" sz="2200" dirty="0" err="1" smtClean="0"/>
              <a:t>doar</a:t>
            </a:r>
            <a:r>
              <a:rPr lang="en-CA" sz="2200" dirty="0" smtClean="0"/>
              <a:t> </a:t>
            </a:r>
            <a:r>
              <a:rPr lang="en-CA" sz="2200" dirty="0" err="1" smtClean="0"/>
              <a:t>pt</a:t>
            </a:r>
            <a:r>
              <a:rPr lang="en-CA" sz="2200" dirty="0" smtClean="0"/>
              <a:t> Mac</a:t>
            </a:r>
            <a:endParaRPr lang="en-CA" sz="2200" dirty="0"/>
          </a:p>
        </p:txBody>
      </p:sp>
      <p:sp>
        <p:nvSpPr>
          <p:cNvPr id="4" name="Rectangle 3"/>
          <p:cNvSpPr/>
          <p:nvPr/>
        </p:nvSpPr>
        <p:spPr>
          <a:xfrm>
            <a:off x="0" y="5834"/>
            <a:ext cx="9144000" cy="954107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800" b="1" dirty="0" smtClean="0"/>
              <a:t>MANAGEMENTUL REFERINTELOR</a:t>
            </a:r>
          </a:p>
          <a:p>
            <a:endParaRPr lang="en-CA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1054100"/>
            <a:ext cx="1969963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1" u="sng" dirty="0" err="1" smtClean="0"/>
              <a:t>Baze</a:t>
            </a:r>
            <a:r>
              <a:rPr lang="en-CA" sz="2200" b="1" u="sng" dirty="0" smtClean="0"/>
              <a:t> de date</a:t>
            </a:r>
            <a:r>
              <a:rPr lang="en-CA" sz="2200" dirty="0" smtClean="0"/>
              <a:t>:</a:t>
            </a:r>
          </a:p>
          <a:p>
            <a:endParaRPr lang="en-CA" sz="2200" dirty="0"/>
          </a:p>
          <a:p>
            <a:r>
              <a:rPr lang="en-CA" sz="2200" b="1" dirty="0" smtClean="0"/>
              <a:t>Web of Science</a:t>
            </a:r>
          </a:p>
          <a:p>
            <a:endParaRPr lang="en-CA" sz="2200" dirty="0"/>
          </a:p>
          <a:p>
            <a:r>
              <a:rPr lang="en-CA" sz="2200" b="1" dirty="0" smtClean="0"/>
              <a:t>JSTOR</a:t>
            </a:r>
          </a:p>
          <a:p>
            <a:endParaRPr lang="en-CA" sz="2200" b="1" dirty="0" smtClean="0"/>
          </a:p>
          <a:p>
            <a:r>
              <a:rPr lang="en-CA" sz="2200" b="1" dirty="0" err="1" smtClean="0"/>
              <a:t>ScienceDirect</a:t>
            </a:r>
            <a:endParaRPr lang="en-CA" sz="2200" b="1" dirty="0"/>
          </a:p>
          <a:p>
            <a:endParaRPr lang="en-CA" sz="2200" b="1" dirty="0"/>
          </a:p>
          <a:p>
            <a:r>
              <a:rPr lang="en-CA" sz="2200" b="1" dirty="0" smtClean="0"/>
              <a:t>PubMed</a:t>
            </a:r>
          </a:p>
          <a:p>
            <a:endParaRPr lang="en-CA" sz="2200" b="1" dirty="0"/>
          </a:p>
          <a:p>
            <a:r>
              <a:rPr lang="en-CA" sz="2200" b="1" dirty="0" smtClean="0"/>
              <a:t>EBSCO</a:t>
            </a:r>
          </a:p>
          <a:p>
            <a:endParaRPr lang="en-CA" sz="2200" b="1" dirty="0"/>
          </a:p>
          <a:p>
            <a:r>
              <a:rPr lang="en-CA" sz="2200" b="1" dirty="0" err="1" smtClean="0"/>
              <a:t>BioONE</a:t>
            </a:r>
            <a:endParaRPr lang="en-CA" sz="2200" b="1" dirty="0" smtClean="0"/>
          </a:p>
          <a:p>
            <a:endParaRPr lang="en-CA" sz="2200" b="1" dirty="0"/>
          </a:p>
          <a:p>
            <a:r>
              <a:rPr lang="en-CA" sz="2200" b="1" dirty="0" smtClean="0"/>
              <a:t>Google Scholar</a:t>
            </a:r>
            <a:endParaRPr lang="en-CA" sz="2200" b="1" dirty="0"/>
          </a:p>
        </p:txBody>
      </p:sp>
      <p:pic>
        <p:nvPicPr>
          <p:cNvPr id="6" name="Picture 2" descr="http://knowgarden.files.wordpress.com/2014/03/diaad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37" y="4782880"/>
            <a:ext cx="3905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14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834"/>
            <a:ext cx="9144000" cy="954107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800" b="1" dirty="0" smtClean="0"/>
              <a:t>MANAGEMENTUL REFERINTELOR</a:t>
            </a:r>
          </a:p>
          <a:p>
            <a:endParaRPr lang="en-CA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65230" y="1276350"/>
            <a:ext cx="8013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De </a:t>
            </a:r>
            <a:r>
              <a:rPr lang="en-CA" sz="2000" b="1" dirty="0" err="1" smtClean="0"/>
              <a:t>ce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este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indicat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sa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utilizam</a:t>
            </a:r>
            <a:r>
              <a:rPr lang="en-CA" sz="2000" b="1" dirty="0" smtClean="0"/>
              <a:t> un software de management al </a:t>
            </a:r>
            <a:r>
              <a:rPr lang="en-CA" sz="2000" b="1" dirty="0" err="1" smtClean="0"/>
              <a:t>referintelor</a:t>
            </a:r>
            <a:r>
              <a:rPr lang="en-CA" sz="2000" b="1" dirty="0" smtClean="0"/>
              <a:t>?</a:t>
            </a:r>
            <a:endParaRPr lang="en-CA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65230" y="1992869"/>
            <a:ext cx="4414733" cy="48320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sz="2200" b="1" dirty="0" smtClean="0"/>
              <a:t>	PRO</a:t>
            </a:r>
          </a:p>
          <a:p>
            <a:endParaRPr lang="en-CA" sz="2200" dirty="0" smtClean="0"/>
          </a:p>
          <a:p>
            <a:r>
              <a:rPr lang="en-CA" sz="2200" dirty="0" err="1" smtClean="0"/>
              <a:t>Organizare</a:t>
            </a:r>
            <a:r>
              <a:rPr lang="en-CA" sz="2200" dirty="0" smtClean="0"/>
              <a:t> </a:t>
            </a:r>
            <a:r>
              <a:rPr lang="en-CA" sz="2200" dirty="0" err="1" smtClean="0"/>
              <a:t>si</a:t>
            </a:r>
            <a:r>
              <a:rPr lang="en-CA" sz="2200" dirty="0" smtClean="0"/>
              <a:t> </a:t>
            </a:r>
            <a:r>
              <a:rPr lang="en-CA" sz="2200" dirty="0" err="1" smtClean="0"/>
              <a:t>cautare</a:t>
            </a:r>
            <a:r>
              <a:rPr lang="en-CA" sz="2200" dirty="0" smtClean="0"/>
              <a:t> a </a:t>
            </a:r>
            <a:r>
              <a:rPr lang="en-CA" sz="2200" dirty="0" err="1" smtClean="0"/>
              <a:t>articolelor</a:t>
            </a:r>
            <a:r>
              <a:rPr lang="en-CA" sz="2200" dirty="0" smtClean="0"/>
              <a:t> </a:t>
            </a:r>
            <a:r>
              <a:rPr lang="en-CA" sz="2200" dirty="0" err="1" smtClean="0"/>
              <a:t>downloadate</a:t>
            </a:r>
            <a:endParaRPr lang="en-CA" sz="2200" dirty="0" smtClean="0"/>
          </a:p>
          <a:p>
            <a:endParaRPr lang="en-CA" sz="2200" dirty="0"/>
          </a:p>
          <a:p>
            <a:r>
              <a:rPr lang="en-CA" sz="2200" dirty="0" smtClean="0"/>
              <a:t>Backup al </a:t>
            </a:r>
            <a:r>
              <a:rPr lang="en-CA" sz="2200" dirty="0" err="1" smtClean="0"/>
              <a:t>datelor</a:t>
            </a:r>
            <a:r>
              <a:rPr lang="en-CA" sz="2200" dirty="0" smtClean="0"/>
              <a:t> </a:t>
            </a:r>
            <a:r>
              <a:rPr lang="en-CA" sz="2200" dirty="0" err="1" smtClean="0"/>
              <a:t>bibliografice</a:t>
            </a:r>
            <a:endParaRPr lang="en-CA" sz="2200" dirty="0"/>
          </a:p>
          <a:p>
            <a:endParaRPr lang="en-CA" sz="2200" dirty="0" smtClean="0"/>
          </a:p>
          <a:p>
            <a:r>
              <a:rPr lang="en-CA" sz="2200" dirty="0" err="1" smtClean="0"/>
              <a:t>Formatare</a:t>
            </a:r>
            <a:r>
              <a:rPr lang="en-CA" sz="2200" dirty="0" smtClean="0"/>
              <a:t> </a:t>
            </a:r>
            <a:r>
              <a:rPr lang="en-CA" sz="2200" dirty="0" err="1" smtClean="0"/>
              <a:t>usoara</a:t>
            </a:r>
            <a:r>
              <a:rPr lang="en-CA" sz="2200" dirty="0" smtClean="0"/>
              <a:t> a </a:t>
            </a:r>
            <a:r>
              <a:rPr lang="en-CA" sz="2200" dirty="0" err="1" smtClean="0"/>
              <a:t>referintelor</a:t>
            </a:r>
            <a:r>
              <a:rPr lang="en-CA" sz="2200" dirty="0" smtClean="0"/>
              <a:t> </a:t>
            </a:r>
            <a:r>
              <a:rPr lang="en-CA" sz="2200" dirty="0" err="1" smtClean="0"/>
              <a:t>pentru</a:t>
            </a:r>
            <a:r>
              <a:rPr lang="en-CA" sz="2200" dirty="0" smtClean="0"/>
              <a:t> </a:t>
            </a:r>
            <a:r>
              <a:rPr lang="en-CA" sz="2200" dirty="0" err="1" smtClean="0"/>
              <a:t>orice</a:t>
            </a:r>
            <a:r>
              <a:rPr lang="en-CA" sz="2200" dirty="0" smtClean="0"/>
              <a:t> </a:t>
            </a:r>
            <a:r>
              <a:rPr lang="en-CA" sz="2200" dirty="0" err="1" smtClean="0"/>
              <a:t>revista</a:t>
            </a:r>
            <a:endParaRPr lang="en-CA" sz="2200" dirty="0" smtClean="0"/>
          </a:p>
          <a:p>
            <a:endParaRPr lang="en-CA" sz="2200" dirty="0"/>
          </a:p>
          <a:p>
            <a:r>
              <a:rPr lang="en-CA" sz="2200" dirty="0" err="1" smtClean="0"/>
              <a:t>Creare</a:t>
            </a:r>
            <a:r>
              <a:rPr lang="en-CA" sz="2200" dirty="0" smtClean="0"/>
              <a:t> automata a </a:t>
            </a:r>
            <a:r>
              <a:rPr lang="en-CA" sz="2200" dirty="0" err="1" smtClean="0"/>
              <a:t>bibliografiilor</a:t>
            </a:r>
            <a:endParaRPr lang="en-CA" sz="2200" dirty="0" smtClean="0"/>
          </a:p>
          <a:p>
            <a:endParaRPr lang="en-CA" sz="2200" dirty="0"/>
          </a:p>
          <a:p>
            <a:r>
              <a:rPr lang="en-CA" sz="2200" dirty="0" err="1" smtClean="0"/>
              <a:t>Insertie</a:t>
            </a:r>
            <a:r>
              <a:rPr lang="en-CA" sz="2200" dirty="0" smtClean="0"/>
              <a:t> a </a:t>
            </a:r>
            <a:r>
              <a:rPr lang="en-CA" sz="2200" dirty="0" err="1" smtClean="0"/>
              <a:t>referintelor</a:t>
            </a:r>
            <a:r>
              <a:rPr lang="en-CA" sz="2200" dirty="0" smtClean="0"/>
              <a:t> in Word </a:t>
            </a:r>
            <a:r>
              <a:rPr lang="en-CA" sz="2200" dirty="0" err="1" smtClean="0"/>
              <a:t>prin</a:t>
            </a:r>
            <a:r>
              <a:rPr lang="en-CA" sz="2200" dirty="0" smtClean="0"/>
              <a:t> plug-in-</a:t>
            </a:r>
            <a:r>
              <a:rPr lang="en-CA" sz="2200" dirty="0" err="1" smtClean="0"/>
              <a:t>uri</a:t>
            </a:r>
            <a:endParaRPr lang="en-CA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5187871" y="1992869"/>
            <a:ext cx="3390899" cy="21236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sz="2400" b="1" dirty="0" smtClean="0"/>
              <a:t>	CONTRA</a:t>
            </a:r>
            <a:endParaRPr lang="en-CA" b="1" dirty="0" smtClean="0"/>
          </a:p>
          <a:p>
            <a:endParaRPr lang="en-CA" dirty="0"/>
          </a:p>
          <a:p>
            <a:r>
              <a:rPr lang="en-CA" dirty="0" err="1" smtClean="0"/>
              <a:t>Ia</a:t>
            </a:r>
            <a:r>
              <a:rPr lang="en-CA" dirty="0" smtClean="0"/>
              <a:t> </a:t>
            </a:r>
            <a:r>
              <a:rPr lang="en-CA" dirty="0" err="1" smtClean="0"/>
              <a:t>timp</a:t>
            </a:r>
            <a:r>
              <a:rPr lang="en-CA" dirty="0" smtClean="0"/>
              <a:t> </a:t>
            </a:r>
            <a:r>
              <a:rPr lang="en-CA" dirty="0" err="1" smtClean="0"/>
              <a:t>sa</a:t>
            </a:r>
            <a:r>
              <a:rPr lang="en-CA" dirty="0" smtClean="0"/>
              <a:t> </a:t>
            </a:r>
            <a:r>
              <a:rPr lang="en-CA" dirty="0" err="1" smtClean="0"/>
              <a:t>acumulezi</a:t>
            </a:r>
            <a:r>
              <a:rPr lang="en-CA" dirty="0" smtClean="0"/>
              <a:t> </a:t>
            </a:r>
            <a:r>
              <a:rPr lang="en-CA" dirty="0" err="1" smtClean="0"/>
              <a:t>referinte</a:t>
            </a:r>
            <a:r>
              <a:rPr lang="en-CA" dirty="0" smtClean="0"/>
              <a:t> in </a:t>
            </a:r>
            <a:r>
              <a:rPr lang="en-CA" dirty="0" err="1" smtClean="0"/>
              <a:t>baza</a:t>
            </a:r>
            <a:r>
              <a:rPr lang="en-CA" dirty="0" smtClean="0"/>
              <a:t> de date (</a:t>
            </a:r>
            <a:r>
              <a:rPr lang="en-CA" dirty="0" err="1" smtClean="0"/>
              <a:t>dar</a:t>
            </a:r>
            <a:r>
              <a:rPr lang="en-CA" dirty="0" smtClean="0"/>
              <a:t> se </a:t>
            </a:r>
            <a:r>
              <a:rPr lang="en-CA" dirty="0" err="1" smtClean="0"/>
              <a:t>merita</a:t>
            </a:r>
            <a:r>
              <a:rPr lang="en-CA" dirty="0" smtClean="0"/>
              <a:t> </a:t>
            </a:r>
            <a:r>
              <a:rPr lang="en-CA" dirty="0" err="1" smtClean="0"/>
              <a:t>daca</a:t>
            </a:r>
            <a:r>
              <a:rPr lang="en-CA" dirty="0" smtClean="0"/>
              <a:t> </a:t>
            </a:r>
            <a:r>
              <a:rPr lang="en-CA" dirty="0" err="1" smtClean="0"/>
              <a:t>iti</a:t>
            </a:r>
            <a:r>
              <a:rPr lang="en-CA" dirty="0" smtClean="0"/>
              <a:t> </a:t>
            </a:r>
            <a:r>
              <a:rPr lang="en-CA" dirty="0" err="1" smtClean="0"/>
              <a:t>planuiesti</a:t>
            </a:r>
            <a:r>
              <a:rPr lang="en-CA" dirty="0" smtClean="0"/>
              <a:t> o </a:t>
            </a:r>
            <a:r>
              <a:rPr lang="en-CA" dirty="0" err="1" smtClean="0"/>
              <a:t>cariera</a:t>
            </a:r>
            <a:r>
              <a:rPr lang="en-CA" dirty="0" smtClean="0"/>
              <a:t> in care o </a:t>
            </a:r>
            <a:r>
              <a:rPr lang="en-CA" dirty="0" err="1" smtClean="0"/>
              <a:t>sa</a:t>
            </a:r>
            <a:r>
              <a:rPr lang="en-CA" dirty="0" smtClean="0"/>
              <a:t> </a:t>
            </a:r>
            <a:r>
              <a:rPr lang="en-CA" dirty="0" err="1" smtClean="0"/>
              <a:t>continui</a:t>
            </a:r>
            <a:r>
              <a:rPr lang="en-CA" dirty="0" smtClean="0"/>
              <a:t> </a:t>
            </a:r>
            <a:r>
              <a:rPr lang="en-CA" dirty="0" err="1" smtClean="0"/>
              <a:t>sa</a:t>
            </a:r>
            <a:r>
              <a:rPr lang="en-CA" dirty="0" smtClean="0"/>
              <a:t> </a:t>
            </a:r>
            <a:r>
              <a:rPr lang="en-CA" dirty="0" err="1" smtClean="0"/>
              <a:t>elaborezi</a:t>
            </a:r>
            <a:r>
              <a:rPr lang="en-CA" dirty="0" smtClean="0"/>
              <a:t> </a:t>
            </a:r>
            <a:r>
              <a:rPr lang="en-CA" dirty="0" err="1" smtClean="0"/>
              <a:t>documente</a:t>
            </a:r>
            <a:r>
              <a:rPr lang="en-CA" dirty="0" smtClean="0"/>
              <a:t> </a:t>
            </a:r>
            <a:r>
              <a:rPr lang="en-CA" dirty="0" err="1" smtClean="0"/>
              <a:t>stiintifice</a:t>
            </a:r>
            <a:r>
              <a:rPr lang="en-CA" dirty="0" smtClean="0"/>
              <a:t>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3603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834"/>
            <a:ext cx="9144000" cy="954107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800" b="1" dirty="0" smtClean="0"/>
              <a:t>MANAGEMENTUL REFERINTELOR</a:t>
            </a:r>
          </a:p>
          <a:p>
            <a:endParaRPr lang="en-CA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4501" y="1773197"/>
            <a:ext cx="89144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COMPARAREA CELOR MAI UTILIZATE SOFTURI DE MANAGEMENT A REFERINTELOR</a:t>
            </a:r>
            <a:endParaRPr lang="en-CA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419100" y="2786508"/>
            <a:ext cx="81852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b="1" dirty="0">
                <a:hlinkClick r:id="rId2"/>
              </a:rPr>
              <a:t>http://</a:t>
            </a:r>
            <a:r>
              <a:rPr lang="en-CA" sz="2000" b="1" dirty="0" smtClean="0">
                <a:hlinkClick r:id="rId2"/>
              </a:rPr>
              <a:t>libguides.bodleian.ox.ac.uk/content.php?pid=294548&amp;sid=2418329</a:t>
            </a:r>
            <a:r>
              <a:rPr lang="en-CA" sz="2000" b="1" dirty="0" smtClean="0"/>
              <a:t> </a:t>
            </a:r>
            <a:endParaRPr lang="en-CA" sz="2000" b="1" dirty="0"/>
          </a:p>
        </p:txBody>
      </p:sp>
      <p:sp>
        <p:nvSpPr>
          <p:cNvPr id="5" name="Rectangle 4"/>
          <p:cNvSpPr/>
          <p:nvPr/>
        </p:nvSpPr>
        <p:spPr>
          <a:xfrm>
            <a:off x="419100" y="4153585"/>
            <a:ext cx="8185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>
                <a:hlinkClick r:id="rId3"/>
              </a:rPr>
              <a:t>http://</a:t>
            </a:r>
            <a:r>
              <a:rPr lang="en-CA" b="1" dirty="0" smtClean="0">
                <a:hlinkClick r:id="rId3"/>
              </a:rPr>
              <a:t>en.wikipedia.org/wiki/Comparison_of_reference_management_software</a:t>
            </a:r>
            <a:r>
              <a:rPr lang="en-CA" b="1" dirty="0" smtClean="0"/>
              <a:t> </a:t>
            </a:r>
            <a:endParaRPr lang="en-CA" b="1" dirty="0"/>
          </a:p>
        </p:txBody>
      </p:sp>
      <p:pic>
        <p:nvPicPr>
          <p:cNvPr id="1026" name="Picture 2" descr="http://knowgarden.files.wordpress.com/2014/03/diaadi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5" y="4819650"/>
            <a:ext cx="3905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68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834"/>
            <a:ext cx="9144000" cy="954107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800" b="1" dirty="0" smtClean="0"/>
              <a:t>UTILIZAREA BAZELOR DE DATE</a:t>
            </a:r>
          </a:p>
          <a:p>
            <a:endParaRPr lang="en-CA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78564" y="1689100"/>
            <a:ext cx="704526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1" dirty="0" err="1" smtClean="0"/>
              <a:t>Aplicatie</a:t>
            </a:r>
            <a:r>
              <a:rPr lang="en-CA" sz="2200" b="1" dirty="0" smtClean="0"/>
              <a:t>: Google Scholar </a:t>
            </a:r>
            <a:r>
              <a:rPr lang="en-CA" sz="2200" b="1" dirty="0" smtClean="0">
                <a:sym typeface="Wingdings" panose="05000000000000000000" pitchFamily="2" charset="2"/>
              </a:rPr>
              <a:t> </a:t>
            </a:r>
            <a:r>
              <a:rPr lang="en-CA" sz="2200" b="1" dirty="0">
                <a:sym typeface="Wingdings" panose="05000000000000000000" pitchFamily="2" charset="2"/>
              </a:rPr>
              <a:t>	https://scholar.google.com</a:t>
            </a:r>
            <a:endParaRPr lang="en-CA" sz="2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77" t="24002" r="31306" b="36146"/>
          <a:stretch/>
        </p:blipFill>
        <p:spPr>
          <a:xfrm>
            <a:off x="1949450" y="2849146"/>
            <a:ext cx="524510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5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834"/>
            <a:ext cx="9144000" cy="954107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800" b="1" dirty="0" smtClean="0"/>
              <a:t>UTILIZAREA BAZELOR DE DATE</a:t>
            </a:r>
          </a:p>
          <a:p>
            <a:endParaRPr lang="en-CA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78564" y="1689100"/>
            <a:ext cx="65414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1" dirty="0" err="1" smtClean="0"/>
              <a:t>Aplicatie</a:t>
            </a:r>
            <a:r>
              <a:rPr lang="en-CA" sz="2200" b="1" dirty="0" smtClean="0"/>
              <a:t>: Web of Science </a:t>
            </a:r>
            <a:r>
              <a:rPr lang="en-CA" sz="2200" b="1" dirty="0" smtClean="0">
                <a:sym typeface="Wingdings" panose="05000000000000000000" pitchFamily="2" charset="2"/>
              </a:rPr>
              <a:t> </a:t>
            </a:r>
            <a:r>
              <a:rPr lang="en-CA" sz="2200" b="1" dirty="0">
                <a:sym typeface="Wingdings" panose="05000000000000000000" pitchFamily="2" charset="2"/>
              </a:rPr>
              <a:t>	</a:t>
            </a:r>
            <a:r>
              <a:rPr lang="en-CA" sz="2200" b="1" dirty="0" smtClean="0">
                <a:sym typeface="Wingdings" panose="05000000000000000000" pitchFamily="2" charset="2"/>
              </a:rPr>
              <a:t>webofknowledge.com</a:t>
            </a:r>
            <a:endParaRPr lang="en-CA" sz="2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0" t="9259" r="10139" b="35432"/>
          <a:stretch/>
        </p:blipFill>
        <p:spPr>
          <a:xfrm>
            <a:off x="201386" y="2959100"/>
            <a:ext cx="8741228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0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834"/>
            <a:ext cx="9144000" cy="954107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800" b="1" dirty="0" smtClean="0"/>
              <a:t>UTILIZAREA BAZELOR DE DATE</a:t>
            </a:r>
          </a:p>
          <a:p>
            <a:endParaRPr lang="en-CA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78564" y="1689100"/>
            <a:ext cx="65414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1" dirty="0" err="1" smtClean="0"/>
              <a:t>Aplicatie</a:t>
            </a:r>
            <a:r>
              <a:rPr lang="en-CA" sz="2200" b="1" dirty="0" smtClean="0"/>
              <a:t>: Web of Science </a:t>
            </a:r>
            <a:r>
              <a:rPr lang="en-CA" sz="2200" b="1" dirty="0" smtClean="0">
                <a:sym typeface="Wingdings" panose="05000000000000000000" pitchFamily="2" charset="2"/>
              </a:rPr>
              <a:t> </a:t>
            </a:r>
            <a:r>
              <a:rPr lang="en-CA" sz="2200" b="1" dirty="0">
                <a:sym typeface="Wingdings" panose="05000000000000000000" pitchFamily="2" charset="2"/>
              </a:rPr>
              <a:t>	</a:t>
            </a:r>
            <a:r>
              <a:rPr lang="en-CA" sz="2200" b="1" dirty="0" smtClean="0">
                <a:sym typeface="Wingdings" panose="05000000000000000000" pitchFamily="2" charset="2"/>
              </a:rPr>
              <a:t>webofknowledge.com</a:t>
            </a:r>
            <a:endParaRPr lang="en-CA" sz="2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59101" y="3725326"/>
            <a:ext cx="78257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err="1" smtClean="0"/>
              <a:t>Operatori</a:t>
            </a:r>
            <a:r>
              <a:rPr lang="en-CA" b="1" dirty="0" smtClean="0"/>
              <a:t> BOOLEAN</a:t>
            </a:r>
            <a:r>
              <a:rPr lang="en-CA" dirty="0" smtClean="0"/>
              <a:t>: 	OR	AND	NOT	SAME</a:t>
            </a:r>
          </a:p>
          <a:p>
            <a:endParaRPr lang="en-CA" dirty="0"/>
          </a:p>
          <a:p>
            <a:r>
              <a:rPr lang="en-CA" b="1" dirty="0" err="1" smtClean="0"/>
              <a:t>Paranteze</a:t>
            </a:r>
            <a:r>
              <a:rPr lang="en-CA" b="1" dirty="0" smtClean="0"/>
              <a:t>:	</a:t>
            </a:r>
            <a:r>
              <a:rPr lang="en-CA" dirty="0" smtClean="0"/>
              <a:t>(Environment AND Romania) NOT Social</a:t>
            </a:r>
          </a:p>
          <a:p>
            <a:endParaRPr lang="en-CA" dirty="0"/>
          </a:p>
          <a:p>
            <a:r>
              <a:rPr lang="en-CA" b="1" dirty="0" err="1" smtClean="0"/>
              <a:t>Ghilimele</a:t>
            </a:r>
            <a:r>
              <a:rPr lang="en-CA" dirty="0" smtClean="0"/>
              <a:t>:	“Environmental risk” </a:t>
            </a:r>
          </a:p>
          <a:p>
            <a:endParaRPr lang="en-CA" dirty="0"/>
          </a:p>
          <a:p>
            <a:r>
              <a:rPr lang="en-CA" b="1" dirty="0" smtClean="0"/>
              <a:t>Wildcards</a:t>
            </a:r>
            <a:r>
              <a:rPr lang="en-CA" dirty="0" smtClean="0"/>
              <a:t>: </a:t>
            </a:r>
          </a:p>
          <a:p>
            <a:r>
              <a:rPr lang="en-CA" dirty="0" smtClean="0"/>
              <a:t>*	Un </a:t>
            </a:r>
            <a:r>
              <a:rPr lang="en-CA" dirty="0" err="1" smtClean="0"/>
              <a:t>grup</a:t>
            </a:r>
            <a:r>
              <a:rPr lang="en-CA" dirty="0" smtClean="0"/>
              <a:t> de </a:t>
            </a:r>
            <a:r>
              <a:rPr lang="en-CA" dirty="0" err="1" smtClean="0"/>
              <a:t>litere</a:t>
            </a:r>
            <a:r>
              <a:rPr lang="en-CA" dirty="0" smtClean="0"/>
              <a:t>: </a:t>
            </a:r>
            <a:r>
              <a:rPr lang="en-CA" b="1" dirty="0" smtClean="0"/>
              <a:t>(Cell*)</a:t>
            </a:r>
            <a:r>
              <a:rPr lang="en-CA" dirty="0" smtClean="0"/>
              <a:t> </a:t>
            </a:r>
            <a:r>
              <a:rPr lang="en-CA" dirty="0" err="1" smtClean="0"/>
              <a:t>rezulta</a:t>
            </a:r>
            <a:r>
              <a:rPr lang="en-CA" dirty="0" smtClean="0"/>
              <a:t> in </a:t>
            </a:r>
            <a:r>
              <a:rPr lang="en-CA" dirty="0" err="1" smtClean="0"/>
              <a:t>cautari</a:t>
            </a:r>
            <a:r>
              <a:rPr lang="en-CA" dirty="0" smtClean="0"/>
              <a:t> </a:t>
            </a:r>
            <a:r>
              <a:rPr lang="en-CA" dirty="0" err="1" smtClean="0"/>
              <a:t>pt</a:t>
            </a:r>
            <a:r>
              <a:rPr lang="en-CA" dirty="0" smtClean="0">
                <a:sym typeface="Wingdings" panose="05000000000000000000" pitchFamily="2" charset="2"/>
              </a:rPr>
              <a:t> </a:t>
            </a:r>
            <a:r>
              <a:rPr lang="en-CA" b="1" dirty="0" smtClean="0">
                <a:sym typeface="Wingdings" panose="05000000000000000000" pitchFamily="2" charset="2"/>
              </a:rPr>
              <a:t>Cell, Cellular, Cellulite</a:t>
            </a:r>
            <a:endParaRPr lang="en-CA" b="1" dirty="0" smtClean="0"/>
          </a:p>
          <a:p>
            <a:r>
              <a:rPr lang="en-CA" dirty="0"/>
              <a:t>?</a:t>
            </a:r>
            <a:r>
              <a:rPr lang="en-CA" dirty="0" smtClean="0"/>
              <a:t>	Un </a:t>
            </a:r>
            <a:r>
              <a:rPr lang="en-CA" dirty="0" err="1" smtClean="0"/>
              <a:t>singur</a:t>
            </a:r>
            <a:r>
              <a:rPr lang="en-CA" dirty="0" smtClean="0"/>
              <a:t> </a:t>
            </a:r>
            <a:r>
              <a:rPr lang="en-CA" dirty="0" err="1" smtClean="0"/>
              <a:t>caracter</a:t>
            </a:r>
            <a:r>
              <a:rPr lang="en-CA" dirty="0" smtClean="0"/>
              <a:t>: </a:t>
            </a:r>
            <a:r>
              <a:rPr lang="en-CA" b="1" dirty="0" smtClean="0"/>
              <a:t>(</a:t>
            </a:r>
            <a:r>
              <a:rPr lang="en-CA" b="1" dirty="0" err="1" smtClean="0"/>
              <a:t>Wom?n</a:t>
            </a:r>
            <a:r>
              <a:rPr lang="en-CA" b="1" dirty="0" smtClean="0"/>
              <a:t>)</a:t>
            </a:r>
            <a:r>
              <a:rPr lang="en-CA" dirty="0" smtClean="0"/>
              <a:t> </a:t>
            </a:r>
            <a:r>
              <a:rPr lang="en-CA" dirty="0" err="1" smtClean="0"/>
              <a:t>rezulta</a:t>
            </a:r>
            <a:r>
              <a:rPr lang="en-CA" dirty="0" smtClean="0"/>
              <a:t> in </a:t>
            </a:r>
            <a:r>
              <a:rPr lang="en-CA" dirty="0" err="1" smtClean="0"/>
              <a:t>cautari</a:t>
            </a:r>
            <a:r>
              <a:rPr lang="en-CA" dirty="0" smtClean="0"/>
              <a:t> </a:t>
            </a:r>
            <a:r>
              <a:rPr lang="en-CA" dirty="0" err="1" smtClean="0"/>
              <a:t>pt</a:t>
            </a:r>
            <a:r>
              <a:rPr lang="en-CA" dirty="0" smtClean="0"/>
              <a:t> </a:t>
            </a:r>
            <a:r>
              <a:rPr lang="en-CA" b="1" dirty="0" smtClean="0"/>
              <a:t>Woman, Women</a:t>
            </a:r>
          </a:p>
          <a:p>
            <a:r>
              <a:rPr lang="en-CA" dirty="0" smtClean="0"/>
              <a:t>$</a:t>
            </a:r>
            <a:r>
              <a:rPr lang="en-CA" dirty="0"/>
              <a:t>	</a:t>
            </a:r>
            <a:r>
              <a:rPr lang="en-CA" dirty="0" err="1" smtClean="0"/>
              <a:t>Nici</a:t>
            </a:r>
            <a:r>
              <a:rPr lang="en-CA" dirty="0" smtClean="0"/>
              <a:t> un </a:t>
            </a:r>
            <a:r>
              <a:rPr lang="en-CA" dirty="0" err="1" smtClean="0"/>
              <a:t>caracter</a:t>
            </a:r>
            <a:r>
              <a:rPr lang="en-CA" dirty="0" smtClean="0"/>
              <a:t> </a:t>
            </a:r>
            <a:r>
              <a:rPr lang="en-CA" dirty="0" err="1" smtClean="0"/>
              <a:t>sau</a:t>
            </a:r>
            <a:r>
              <a:rPr lang="en-CA" dirty="0" smtClean="0"/>
              <a:t> un </a:t>
            </a:r>
            <a:r>
              <a:rPr lang="en-CA" dirty="0" err="1" smtClean="0"/>
              <a:t>caracter</a:t>
            </a:r>
            <a:r>
              <a:rPr lang="en-CA" dirty="0" smtClean="0"/>
              <a:t>: </a:t>
            </a:r>
            <a:r>
              <a:rPr lang="en-CA" b="1" dirty="0" smtClean="0"/>
              <a:t>(Alga$)</a:t>
            </a:r>
            <a:r>
              <a:rPr lang="en-CA" dirty="0" smtClean="0"/>
              <a:t> </a:t>
            </a:r>
            <a:r>
              <a:rPr lang="en-CA" dirty="0" err="1" smtClean="0"/>
              <a:t>rezulta</a:t>
            </a:r>
            <a:r>
              <a:rPr lang="en-CA" dirty="0" smtClean="0"/>
              <a:t> in </a:t>
            </a:r>
            <a:r>
              <a:rPr lang="en-CA" dirty="0" err="1" smtClean="0"/>
              <a:t>cautari</a:t>
            </a:r>
            <a:r>
              <a:rPr lang="en-CA" dirty="0" smtClean="0"/>
              <a:t> </a:t>
            </a:r>
            <a:r>
              <a:rPr lang="en-CA" dirty="0" err="1" smtClean="0"/>
              <a:t>pt</a:t>
            </a:r>
            <a:r>
              <a:rPr lang="en-CA" dirty="0" smtClean="0"/>
              <a:t> </a:t>
            </a:r>
            <a:r>
              <a:rPr lang="en-CA" b="1" dirty="0" smtClean="0"/>
              <a:t>Alga, Algae</a:t>
            </a:r>
            <a:endParaRPr lang="en-C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26164" y="2565280"/>
            <a:ext cx="76126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err="1" smtClean="0"/>
              <a:t>Instructiuni</a:t>
            </a:r>
            <a:r>
              <a:rPr lang="en-CA" sz="2000" dirty="0" smtClean="0"/>
              <a:t> complete de </a:t>
            </a:r>
            <a:r>
              <a:rPr lang="en-CA" sz="2000" dirty="0" err="1" smtClean="0"/>
              <a:t>utilizare</a:t>
            </a:r>
            <a:r>
              <a:rPr lang="en-CA" sz="2000" dirty="0" smtClean="0"/>
              <a:t> a Web of Science:</a:t>
            </a:r>
          </a:p>
          <a:p>
            <a:r>
              <a:rPr lang="en-CA" sz="2000" b="1" dirty="0" smtClean="0">
                <a:hlinkClick r:id="rId3"/>
              </a:rPr>
              <a:t>http</a:t>
            </a:r>
            <a:r>
              <a:rPr lang="en-CA" sz="2000" b="1" dirty="0">
                <a:hlinkClick r:id="rId3"/>
              </a:rPr>
              <a:t>://</a:t>
            </a:r>
            <a:r>
              <a:rPr lang="en-CA" sz="2000" b="1" dirty="0" smtClean="0">
                <a:hlinkClick r:id="rId3"/>
              </a:rPr>
              <a:t>images.webofknowledge.com/WOK46/help/WOS/h_toc.html</a:t>
            </a:r>
            <a:r>
              <a:rPr lang="en-CA" sz="2000" b="1" dirty="0" smtClean="0"/>
              <a:t> 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237825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3324" y="1358900"/>
            <a:ext cx="85239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u="sng" dirty="0" smtClean="0"/>
              <a:t>ACTIVITATI IN CLASA</a:t>
            </a:r>
          </a:p>
          <a:p>
            <a:endParaRPr lang="en-CA" sz="2000" b="1" u="sng" dirty="0"/>
          </a:p>
          <a:p>
            <a:r>
              <a:rPr lang="en-CA" sz="2000" b="1" dirty="0" smtClean="0"/>
              <a:t>1) </a:t>
            </a:r>
            <a:r>
              <a:rPr lang="en-CA" sz="2000" b="1" dirty="0" err="1" smtClean="0"/>
              <a:t>Exemple</a:t>
            </a:r>
            <a:r>
              <a:rPr lang="en-CA" sz="2000" b="1" dirty="0" smtClean="0"/>
              <a:t> de </a:t>
            </a:r>
            <a:r>
              <a:rPr lang="en-CA" sz="2000" b="1" dirty="0" err="1" smtClean="0"/>
              <a:t>utilizare</a:t>
            </a:r>
            <a:r>
              <a:rPr lang="en-CA" sz="2000" b="1" dirty="0" smtClean="0"/>
              <a:t> a </a:t>
            </a:r>
            <a:r>
              <a:rPr lang="en-CA" sz="2000" b="1" dirty="0" err="1" smtClean="0"/>
              <a:t>unui</a:t>
            </a:r>
            <a:r>
              <a:rPr lang="en-CA" sz="2000" b="1" dirty="0" smtClean="0"/>
              <a:t> soft de management al </a:t>
            </a:r>
            <a:r>
              <a:rPr lang="en-CA" sz="2000" b="1" dirty="0" err="1" smtClean="0"/>
              <a:t>referintelor</a:t>
            </a:r>
            <a:r>
              <a:rPr lang="en-CA" sz="2000" b="1" dirty="0" smtClean="0"/>
              <a:t> (</a:t>
            </a:r>
            <a:r>
              <a:rPr lang="en-CA" sz="2000" b="1" dirty="0" err="1" smtClean="0"/>
              <a:t>Mendeley</a:t>
            </a:r>
            <a:r>
              <a:rPr lang="en-CA" sz="2000" b="1" dirty="0" smtClean="0"/>
              <a:t>)</a:t>
            </a:r>
          </a:p>
          <a:p>
            <a:endParaRPr lang="en-CA" sz="2000" b="1" dirty="0"/>
          </a:p>
          <a:p>
            <a:r>
              <a:rPr lang="en-CA" sz="2000" b="1" dirty="0" smtClean="0"/>
              <a:t>2) </a:t>
            </a:r>
            <a:r>
              <a:rPr lang="en-CA" sz="2000" b="1" dirty="0" err="1" smtClean="0"/>
              <a:t>Interfata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intre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Managementul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Referintelor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si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Bazele</a:t>
            </a:r>
            <a:r>
              <a:rPr lang="en-CA" sz="2000" b="1" dirty="0" smtClean="0"/>
              <a:t> de Date</a:t>
            </a:r>
          </a:p>
          <a:p>
            <a:endParaRPr lang="en-CA" sz="2000" b="1" u="sng" dirty="0"/>
          </a:p>
          <a:p>
            <a:endParaRPr lang="en-CA" sz="2000" b="1" u="sng" dirty="0" smtClean="0"/>
          </a:p>
          <a:p>
            <a:r>
              <a:rPr lang="en-CA" sz="2000" b="1" u="sng" dirty="0" err="1" smtClean="0"/>
              <a:t>Exercitiu</a:t>
            </a:r>
            <a:r>
              <a:rPr lang="en-CA" sz="2000" b="1" u="sng" dirty="0" smtClean="0"/>
              <a:t>: </a:t>
            </a:r>
          </a:p>
          <a:p>
            <a:r>
              <a:rPr lang="en-CA" sz="2000" b="1" dirty="0" err="1" smtClean="0"/>
              <a:t>Utilizati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motoare</a:t>
            </a:r>
            <a:r>
              <a:rPr lang="en-CA" sz="2000" b="1" dirty="0" smtClean="0"/>
              <a:t> de </a:t>
            </a:r>
            <a:r>
              <a:rPr lang="en-CA" sz="2000" b="1" dirty="0" err="1" smtClean="0"/>
              <a:t>cautare</a:t>
            </a:r>
            <a:r>
              <a:rPr lang="en-CA" sz="2000" b="1" dirty="0" smtClean="0"/>
              <a:t> a </a:t>
            </a:r>
            <a:r>
              <a:rPr lang="en-CA" sz="2000" b="1" dirty="0" err="1" smtClean="0"/>
              <a:t>articolelor</a:t>
            </a:r>
            <a:r>
              <a:rPr lang="en-CA" sz="2000" b="1" dirty="0" smtClean="0"/>
              <a:t>, </a:t>
            </a:r>
            <a:r>
              <a:rPr lang="en-CA" sz="2000" b="1" dirty="0" err="1" smtClean="0"/>
              <a:t>identificati</a:t>
            </a:r>
            <a:r>
              <a:rPr lang="en-CA" sz="2000" b="1" dirty="0" smtClean="0"/>
              <a:t> 10 </a:t>
            </a:r>
            <a:r>
              <a:rPr lang="en-CA" sz="2000" b="1" dirty="0" err="1" smtClean="0"/>
              <a:t>articole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relevante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pentru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subiectul</a:t>
            </a:r>
            <a:r>
              <a:rPr lang="en-CA" sz="2000" b="1" dirty="0" smtClean="0"/>
              <a:t> de </a:t>
            </a:r>
            <a:r>
              <a:rPr lang="en-CA" sz="2000" b="1" dirty="0" err="1" smtClean="0"/>
              <a:t>dizertatie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si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creati</a:t>
            </a:r>
            <a:r>
              <a:rPr lang="en-CA" sz="2000" b="1" dirty="0" smtClean="0"/>
              <a:t> o </a:t>
            </a:r>
            <a:r>
              <a:rPr lang="en-CA" sz="2000" b="1" dirty="0" err="1" smtClean="0"/>
              <a:t>bibliografie</a:t>
            </a:r>
            <a:endParaRPr lang="en-CA" sz="2000" b="1" dirty="0"/>
          </a:p>
        </p:txBody>
      </p:sp>
      <p:sp>
        <p:nvSpPr>
          <p:cNvPr id="4" name="Rectangle 3"/>
          <p:cNvSpPr/>
          <p:nvPr/>
        </p:nvSpPr>
        <p:spPr>
          <a:xfrm>
            <a:off x="0" y="5834"/>
            <a:ext cx="9144000" cy="954107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800" b="1" dirty="0" smtClean="0"/>
              <a:t>MANAGEMENTUL REFERINTELOR</a:t>
            </a:r>
          </a:p>
          <a:p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126928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34"/>
            <a:ext cx="9144000" cy="954107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800" b="1" dirty="0" smtClean="0"/>
              <a:t>METODA STIINTIFICA</a:t>
            </a:r>
          </a:p>
          <a:p>
            <a:endParaRPr lang="en-C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0664" y="1438379"/>
            <a:ext cx="844267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Ce </a:t>
            </a:r>
            <a:r>
              <a:rPr lang="en-CA" sz="3200" b="1" dirty="0" err="1" smtClean="0"/>
              <a:t>este</a:t>
            </a:r>
            <a:r>
              <a:rPr lang="en-CA" sz="3200" b="1" dirty="0" smtClean="0"/>
              <a:t> </a:t>
            </a:r>
            <a:r>
              <a:rPr lang="en-CA" sz="3200" b="1" dirty="0" err="1" smtClean="0"/>
              <a:t>metoda</a:t>
            </a:r>
            <a:r>
              <a:rPr lang="en-CA" sz="3200" b="1" dirty="0" smtClean="0"/>
              <a:t> </a:t>
            </a:r>
            <a:r>
              <a:rPr lang="en-CA" sz="3200" b="1" dirty="0" err="1" smtClean="0"/>
              <a:t>stiintifica</a:t>
            </a:r>
            <a:r>
              <a:rPr lang="en-CA" sz="3200" b="1" dirty="0" smtClean="0"/>
              <a:t>?</a:t>
            </a:r>
            <a:endParaRPr lang="en-CA" sz="3200" b="1" dirty="0"/>
          </a:p>
          <a:p>
            <a:endParaRPr lang="en-CA" sz="2400" dirty="0"/>
          </a:p>
          <a:p>
            <a:r>
              <a:rPr lang="en-CA" sz="2400" dirty="0" smtClean="0"/>
              <a:t>Un set de </a:t>
            </a:r>
            <a:r>
              <a:rPr lang="en-CA" sz="2400" dirty="0" err="1" smtClean="0"/>
              <a:t>reguli</a:t>
            </a:r>
            <a:r>
              <a:rPr lang="en-CA" sz="2400" dirty="0" smtClean="0"/>
              <a:t> </a:t>
            </a:r>
            <a:r>
              <a:rPr lang="en-CA" sz="2400" dirty="0" err="1" smtClean="0"/>
              <a:t>sau</a:t>
            </a:r>
            <a:r>
              <a:rPr lang="en-CA" sz="2400" dirty="0" smtClean="0"/>
              <a:t> un program </a:t>
            </a:r>
            <a:r>
              <a:rPr lang="en-CA" sz="2400" dirty="0" err="1"/>
              <a:t>pentru</a:t>
            </a:r>
            <a:r>
              <a:rPr lang="en-CA" sz="2400" dirty="0"/>
              <a:t> </a:t>
            </a:r>
            <a:r>
              <a:rPr lang="en-CA" sz="2400" dirty="0" err="1"/>
              <a:t>cercetare</a:t>
            </a:r>
            <a:r>
              <a:rPr lang="en-CA" sz="2400" dirty="0"/>
              <a:t> </a:t>
            </a:r>
            <a:r>
              <a:rPr lang="en-CA" sz="2400" dirty="0" err="1" smtClean="0"/>
              <a:t>folosite</a:t>
            </a:r>
            <a:r>
              <a:rPr lang="en-CA" sz="2400" dirty="0" smtClean="0"/>
              <a:t> in a </a:t>
            </a:r>
            <a:r>
              <a:rPr lang="en-CA" sz="2400" dirty="0" err="1" smtClean="0"/>
              <a:t>trage</a:t>
            </a:r>
            <a:r>
              <a:rPr lang="en-CA" sz="2400" dirty="0" smtClean="0"/>
              <a:t> </a:t>
            </a:r>
            <a:r>
              <a:rPr lang="en-CA" sz="2400" dirty="0" err="1" smtClean="0"/>
              <a:t>concluzii</a:t>
            </a:r>
            <a:r>
              <a:rPr lang="en-CA" sz="2400" dirty="0" smtClean="0"/>
              <a:t> </a:t>
            </a:r>
            <a:r>
              <a:rPr lang="en-CA" sz="2400" dirty="0" err="1" smtClean="0"/>
              <a:t>prin</a:t>
            </a:r>
            <a:r>
              <a:rPr lang="en-CA" sz="2400" dirty="0" smtClean="0"/>
              <a:t> </a:t>
            </a:r>
            <a:r>
              <a:rPr lang="en-CA" sz="2400" dirty="0" err="1" smtClean="0"/>
              <a:t>experimentare</a:t>
            </a:r>
            <a:endParaRPr lang="en-CA" sz="2400" dirty="0"/>
          </a:p>
        </p:txBody>
      </p:sp>
      <p:sp>
        <p:nvSpPr>
          <p:cNvPr id="4" name="Rectangle 3"/>
          <p:cNvSpPr/>
          <p:nvPr/>
        </p:nvSpPr>
        <p:spPr>
          <a:xfrm>
            <a:off x="116114" y="4025650"/>
            <a:ext cx="879565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b="1" dirty="0" smtClean="0">
                <a:solidFill>
                  <a:srgbClr val="252525"/>
                </a:solidFill>
              </a:rPr>
              <a:t>STAGII / ETAPE:</a:t>
            </a:r>
          </a:p>
          <a:p>
            <a:endParaRPr lang="en-CA" sz="2200" dirty="0">
              <a:solidFill>
                <a:srgbClr val="25252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CA" sz="2200" dirty="0" err="1" smtClean="0">
                <a:solidFill>
                  <a:srgbClr val="252525"/>
                </a:solidFill>
              </a:rPr>
              <a:t>Observarea</a:t>
            </a:r>
            <a:r>
              <a:rPr lang="en-CA" sz="2200" dirty="0" smtClean="0">
                <a:solidFill>
                  <a:srgbClr val="252525"/>
                </a:solidFill>
              </a:rPr>
              <a:t> </a:t>
            </a:r>
            <a:r>
              <a:rPr lang="en-CA" sz="2200" dirty="0" err="1">
                <a:solidFill>
                  <a:srgbClr val="252525"/>
                </a:solidFill>
              </a:rPr>
              <a:t>unui</a:t>
            </a:r>
            <a:r>
              <a:rPr lang="en-CA" sz="2200" dirty="0">
                <a:solidFill>
                  <a:srgbClr val="252525"/>
                </a:solidFill>
              </a:rPr>
              <a:t> </a:t>
            </a:r>
            <a:r>
              <a:rPr lang="en-CA" sz="2200" dirty="0" err="1" smtClean="0">
                <a:solidFill>
                  <a:srgbClr val="252525"/>
                </a:solidFill>
              </a:rPr>
              <a:t>fapt</a:t>
            </a:r>
            <a:r>
              <a:rPr lang="en-CA" sz="2200" dirty="0" smtClean="0">
                <a:solidFill>
                  <a:srgbClr val="252525"/>
                </a:solidFill>
              </a:rPr>
              <a:t> </a:t>
            </a:r>
            <a:r>
              <a:rPr lang="en-CA" sz="2200" dirty="0" err="1" smtClean="0">
                <a:solidFill>
                  <a:srgbClr val="252525"/>
                </a:solidFill>
              </a:rPr>
              <a:t>sau</a:t>
            </a:r>
            <a:r>
              <a:rPr lang="en-CA" sz="2200" dirty="0" smtClean="0">
                <a:solidFill>
                  <a:srgbClr val="252525"/>
                </a:solidFill>
              </a:rPr>
              <a:t> </a:t>
            </a:r>
            <a:r>
              <a:rPr lang="en-CA" sz="2200" dirty="0" err="1" smtClean="0">
                <a:solidFill>
                  <a:srgbClr val="252525"/>
                </a:solidFill>
              </a:rPr>
              <a:t>proces</a:t>
            </a:r>
            <a:endParaRPr lang="en-CA" sz="2200" dirty="0">
              <a:solidFill>
                <a:srgbClr val="25252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CA" sz="2200" dirty="0" err="1">
                <a:solidFill>
                  <a:srgbClr val="252525"/>
                </a:solidFill>
              </a:rPr>
              <a:t>Formularea</a:t>
            </a:r>
            <a:r>
              <a:rPr lang="en-CA" sz="2200" dirty="0">
                <a:solidFill>
                  <a:srgbClr val="252525"/>
                </a:solidFill>
              </a:rPr>
              <a:t> </a:t>
            </a:r>
            <a:r>
              <a:rPr lang="en-CA" sz="2200" dirty="0" err="1">
                <a:solidFill>
                  <a:srgbClr val="252525"/>
                </a:solidFill>
              </a:rPr>
              <a:t>unei</a:t>
            </a:r>
            <a:r>
              <a:rPr lang="en-CA" sz="2200" dirty="0">
                <a:solidFill>
                  <a:srgbClr val="252525"/>
                </a:solidFill>
              </a:rPr>
              <a:t> </a:t>
            </a:r>
            <a:r>
              <a:rPr lang="en-CA" sz="2200" dirty="0" err="1" smtClean="0">
                <a:solidFill>
                  <a:srgbClr val="252525"/>
                </a:solidFill>
              </a:rPr>
              <a:t>probleme</a:t>
            </a:r>
            <a:r>
              <a:rPr lang="en-CA" sz="2200" dirty="0" smtClean="0">
                <a:solidFill>
                  <a:srgbClr val="252525"/>
                </a:solidFill>
              </a:rPr>
              <a:t> </a:t>
            </a:r>
            <a:r>
              <a:rPr lang="en-CA" sz="2200" dirty="0" err="1" smtClean="0">
                <a:solidFill>
                  <a:srgbClr val="252525"/>
                </a:solidFill>
              </a:rPr>
              <a:t>sau</a:t>
            </a:r>
            <a:r>
              <a:rPr lang="en-CA" sz="2200" dirty="0" smtClean="0">
                <a:solidFill>
                  <a:srgbClr val="252525"/>
                </a:solidFill>
              </a:rPr>
              <a:t> </a:t>
            </a:r>
            <a:r>
              <a:rPr lang="en-CA" sz="2200" dirty="0" err="1" smtClean="0">
                <a:solidFill>
                  <a:srgbClr val="252525"/>
                </a:solidFill>
              </a:rPr>
              <a:t>intrebari</a:t>
            </a:r>
            <a:endParaRPr lang="en-CA" sz="2200" dirty="0">
              <a:solidFill>
                <a:srgbClr val="25252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CA" sz="2200" b="1" dirty="0" err="1">
                <a:solidFill>
                  <a:srgbClr val="252525"/>
                </a:solidFill>
              </a:rPr>
              <a:t>Propunerea</a:t>
            </a:r>
            <a:r>
              <a:rPr lang="en-CA" sz="2200" b="1" dirty="0">
                <a:solidFill>
                  <a:srgbClr val="252525"/>
                </a:solidFill>
              </a:rPr>
              <a:t> </a:t>
            </a:r>
            <a:r>
              <a:rPr lang="en-CA" sz="2200" b="1" dirty="0" err="1">
                <a:solidFill>
                  <a:srgbClr val="252525"/>
                </a:solidFill>
              </a:rPr>
              <a:t>unei</a:t>
            </a:r>
            <a:r>
              <a:rPr lang="en-CA" sz="2200" b="1" dirty="0">
                <a:solidFill>
                  <a:srgbClr val="252525"/>
                </a:solidFill>
              </a:rPr>
              <a:t> </a:t>
            </a:r>
            <a:r>
              <a:rPr lang="en-CA" sz="2200" b="1" dirty="0" err="1">
                <a:solidFill>
                  <a:srgbClr val="252525"/>
                </a:solidFill>
              </a:rPr>
              <a:t>ipoteze</a:t>
            </a:r>
            <a:endParaRPr lang="en-CA" sz="2200" b="1" dirty="0">
              <a:solidFill>
                <a:srgbClr val="25252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CA" sz="2200" dirty="0" err="1" smtClean="0">
                <a:solidFill>
                  <a:srgbClr val="252525"/>
                </a:solidFill>
              </a:rPr>
              <a:t>Realizarea</a:t>
            </a:r>
            <a:r>
              <a:rPr lang="en-CA" sz="2200" dirty="0" smtClean="0">
                <a:solidFill>
                  <a:srgbClr val="252525"/>
                </a:solidFill>
              </a:rPr>
              <a:t> </a:t>
            </a:r>
            <a:r>
              <a:rPr lang="en-CA" sz="2200" dirty="0" err="1">
                <a:solidFill>
                  <a:srgbClr val="252525"/>
                </a:solidFill>
              </a:rPr>
              <a:t>unui</a:t>
            </a:r>
            <a:r>
              <a:rPr lang="en-CA" sz="2200" dirty="0">
                <a:solidFill>
                  <a:srgbClr val="252525"/>
                </a:solidFill>
              </a:rPr>
              <a:t> experiment </a:t>
            </a:r>
            <a:r>
              <a:rPr lang="en-CA" sz="2200" dirty="0" err="1" smtClean="0">
                <a:solidFill>
                  <a:srgbClr val="252525"/>
                </a:solidFill>
              </a:rPr>
              <a:t>controlat</a:t>
            </a:r>
            <a:r>
              <a:rPr lang="en-CA" sz="2200" dirty="0" smtClean="0">
                <a:solidFill>
                  <a:srgbClr val="252525"/>
                </a:solidFill>
              </a:rPr>
              <a:t> </a:t>
            </a:r>
            <a:r>
              <a:rPr lang="en-CA" sz="2200" dirty="0" err="1">
                <a:solidFill>
                  <a:srgbClr val="252525"/>
                </a:solidFill>
              </a:rPr>
              <a:t>pentru</a:t>
            </a:r>
            <a:r>
              <a:rPr lang="en-CA" sz="2200" dirty="0">
                <a:solidFill>
                  <a:srgbClr val="252525"/>
                </a:solidFill>
              </a:rPr>
              <a:t> a </a:t>
            </a:r>
            <a:r>
              <a:rPr lang="en-CA" sz="2200" dirty="0" err="1">
                <a:solidFill>
                  <a:srgbClr val="252525"/>
                </a:solidFill>
              </a:rPr>
              <a:t>testa</a:t>
            </a:r>
            <a:r>
              <a:rPr lang="en-CA" sz="2200" dirty="0">
                <a:solidFill>
                  <a:srgbClr val="252525"/>
                </a:solidFill>
              </a:rPr>
              <a:t> </a:t>
            </a:r>
            <a:r>
              <a:rPr lang="en-CA" sz="2200" dirty="0" err="1">
                <a:solidFill>
                  <a:srgbClr val="252525"/>
                </a:solidFill>
              </a:rPr>
              <a:t>validitatea</a:t>
            </a:r>
            <a:r>
              <a:rPr lang="en-CA" sz="2200" dirty="0">
                <a:solidFill>
                  <a:srgbClr val="252525"/>
                </a:solidFill>
              </a:rPr>
              <a:t> </a:t>
            </a:r>
            <a:r>
              <a:rPr lang="en-CA" sz="2200" dirty="0" err="1">
                <a:solidFill>
                  <a:srgbClr val="252525"/>
                </a:solidFill>
              </a:rPr>
              <a:t>ipotezei</a:t>
            </a:r>
            <a:endParaRPr lang="en-CA" sz="2200" b="0" i="0" dirty="0">
              <a:solidFill>
                <a:srgbClr val="252525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1096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34"/>
            <a:ext cx="9144000" cy="954107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800" b="1" dirty="0" smtClean="0"/>
              <a:t>METODELE DEDUCTIVA SI INDUCTIVA</a:t>
            </a:r>
          </a:p>
          <a:p>
            <a:endParaRPr lang="en-C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97407" y="1162607"/>
            <a:ext cx="382945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CA" sz="2800" b="1" dirty="0" err="1" smtClean="0"/>
              <a:t>Metoda</a:t>
            </a:r>
            <a:r>
              <a:rPr lang="en-CA" sz="2800" b="1" dirty="0" smtClean="0"/>
              <a:t> </a:t>
            </a:r>
            <a:r>
              <a:rPr lang="en-CA" sz="2800" b="1" dirty="0" err="1" smtClean="0"/>
              <a:t>Inductiva</a:t>
            </a:r>
            <a:endParaRPr lang="en-CA" sz="2800" b="1" dirty="0" smtClean="0"/>
          </a:p>
          <a:p>
            <a:pPr>
              <a:spcAft>
                <a:spcPts val="600"/>
              </a:spcAft>
            </a:pPr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400" dirty="0" smtClean="0"/>
              <a:t>- Specific </a:t>
            </a:r>
            <a:r>
              <a:rPr lang="en-CA" sz="2400" dirty="0" smtClean="0">
                <a:sym typeface="Wingdings" panose="05000000000000000000" pitchFamily="2" charset="2"/>
              </a:rPr>
              <a:t> </a:t>
            </a:r>
            <a:r>
              <a:rPr lang="en-CA" sz="2400" dirty="0">
                <a:sym typeface="Wingdings" panose="05000000000000000000" pitchFamily="2" charset="2"/>
              </a:rPr>
              <a:t>G</a:t>
            </a:r>
            <a:r>
              <a:rPr lang="en-CA" sz="2400" dirty="0" smtClean="0"/>
              <a:t>eneral </a:t>
            </a:r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400" dirty="0" smtClean="0"/>
              <a:t>- </a:t>
            </a:r>
            <a:r>
              <a:rPr lang="en-CA" sz="2400" dirty="0" err="1" smtClean="0"/>
              <a:t>Concluzii</a:t>
            </a:r>
            <a:r>
              <a:rPr lang="en-CA" sz="2400" dirty="0" smtClean="0"/>
              <a:t> </a:t>
            </a:r>
            <a:r>
              <a:rPr lang="en-CA" sz="2400" dirty="0" err="1" smtClean="0"/>
              <a:t>despre</a:t>
            </a:r>
            <a:r>
              <a:rPr lang="en-CA" sz="2400" dirty="0" smtClean="0"/>
              <a:t> </a:t>
            </a:r>
            <a:r>
              <a:rPr lang="en-CA" sz="2400" dirty="0" err="1" smtClean="0"/>
              <a:t>fenomene</a:t>
            </a:r>
            <a:r>
              <a:rPr lang="en-CA" sz="2400" dirty="0" smtClean="0"/>
              <a:t> </a:t>
            </a:r>
            <a:r>
              <a:rPr lang="en-CA" sz="2400" dirty="0" err="1" smtClean="0"/>
              <a:t>generale</a:t>
            </a:r>
            <a:r>
              <a:rPr lang="en-CA" sz="2400" dirty="0" smtClean="0"/>
              <a:t> din </a:t>
            </a:r>
            <a:r>
              <a:rPr lang="en-CA" sz="2400" dirty="0" err="1" smtClean="0"/>
              <a:t>observatii</a:t>
            </a:r>
            <a:r>
              <a:rPr lang="en-CA" sz="2400" dirty="0" smtClean="0"/>
              <a:t> </a:t>
            </a:r>
            <a:r>
              <a:rPr lang="en-CA" sz="2400" dirty="0" err="1" smtClean="0"/>
              <a:t>specifice</a:t>
            </a:r>
            <a:r>
              <a:rPr lang="en-CA" sz="2400" dirty="0" smtClean="0"/>
              <a:t> </a:t>
            </a:r>
          </a:p>
          <a:p>
            <a:pPr>
              <a:spcAft>
                <a:spcPts val="600"/>
              </a:spcAft>
            </a:pPr>
            <a:r>
              <a:rPr lang="en-CA" sz="2400" dirty="0" smtClean="0"/>
              <a:t>- “</a:t>
            </a:r>
            <a:r>
              <a:rPr lang="en-CA" sz="2400" dirty="0"/>
              <a:t>learning by experience</a:t>
            </a:r>
            <a:r>
              <a:rPr lang="en-CA" sz="2400" dirty="0" smtClean="0"/>
              <a:t>”</a:t>
            </a:r>
            <a:endParaRPr lang="en-CA" sz="2400" dirty="0"/>
          </a:p>
          <a:p>
            <a:pPr>
              <a:spcAft>
                <a:spcPts val="600"/>
              </a:spcAft>
            </a:pPr>
            <a:endParaRPr lang="en-CA" sz="2400" dirty="0" smtClean="0"/>
          </a:p>
          <a:p>
            <a:pPr>
              <a:spcAft>
                <a:spcPts val="600"/>
              </a:spcAft>
            </a:pPr>
            <a:r>
              <a:rPr lang="en-CA" sz="2400" b="1" dirty="0" smtClean="0"/>
              <a:t>CONCLUZIE</a:t>
            </a:r>
            <a:r>
              <a:rPr lang="en-CA" sz="2400" dirty="0" smtClean="0"/>
              <a:t>:</a:t>
            </a:r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400" dirty="0" smtClean="0"/>
              <a:t>•</a:t>
            </a:r>
            <a:r>
              <a:rPr lang="en-CA" sz="2400" dirty="0" err="1" smtClean="0"/>
              <a:t>Incerta</a:t>
            </a:r>
            <a:endParaRPr lang="en-CA" sz="2400" dirty="0"/>
          </a:p>
          <a:p>
            <a:pPr>
              <a:spcAft>
                <a:spcPts val="600"/>
              </a:spcAft>
            </a:pPr>
            <a:endParaRPr lang="en-CA" sz="2400" dirty="0"/>
          </a:p>
        </p:txBody>
      </p:sp>
      <p:sp>
        <p:nvSpPr>
          <p:cNvPr id="4" name="Rectangle 3"/>
          <p:cNvSpPr/>
          <p:nvPr/>
        </p:nvSpPr>
        <p:spPr>
          <a:xfrm>
            <a:off x="4804227" y="1162607"/>
            <a:ext cx="4064001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CA" sz="2800" b="1" dirty="0" err="1" smtClean="0"/>
              <a:t>Metoda</a:t>
            </a:r>
            <a:r>
              <a:rPr lang="en-CA" sz="2800" b="1" dirty="0" smtClean="0"/>
              <a:t> </a:t>
            </a:r>
            <a:r>
              <a:rPr lang="en-CA" sz="2800" b="1" dirty="0" err="1"/>
              <a:t>D</a:t>
            </a:r>
            <a:r>
              <a:rPr lang="en-CA" sz="2800" b="1" dirty="0" err="1" smtClean="0"/>
              <a:t>eductiva</a:t>
            </a:r>
            <a:endParaRPr lang="en-CA" sz="2800" b="1" dirty="0" smtClean="0"/>
          </a:p>
          <a:p>
            <a:pPr>
              <a:spcAft>
                <a:spcPts val="600"/>
              </a:spcAft>
            </a:pPr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400" dirty="0" smtClean="0"/>
              <a:t>- General </a:t>
            </a:r>
            <a:r>
              <a:rPr lang="en-CA" sz="2400" dirty="0" smtClean="0">
                <a:sym typeface="Wingdings" panose="05000000000000000000" pitchFamily="2" charset="2"/>
              </a:rPr>
              <a:t></a:t>
            </a:r>
            <a:r>
              <a:rPr lang="en-CA" sz="2400" dirty="0" smtClean="0"/>
              <a:t> Specific</a:t>
            </a:r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400" dirty="0" smtClean="0"/>
              <a:t>- </a:t>
            </a:r>
            <a:r>
              <a:rPr lang="en-CA" sz="2400" dirty="0" err="1" smtClean="0"/>
              <a:t>Incepe</a:t>
            </a:r>
            <a:r>
              <a:rPr lang="en-CA" sz="2400" dirty="0" smtClean="0"/>
              <a:t> cu </a:t>
            </a:r>
            <a:r>
              <a:rPr lang="en-CA" sz="2400" dirty="0" err="1" smtClean="0"/>
              <a:t>principiile</a:t>
            </a:r>
            <a:r>
              <a:rPr lang="en-CA" sz="2400" dirty="0" smtClean="0"/>
              <a:t> </a:t>
            </a:r>
            <a:r>
              <a:rPr lang="en-CA" sz="2400" dirty="0" err="1" smtClean="0"/>
              <a:t>generale</a:t>
            </a:r>
            <a:r>
              <a:rPr lang="en-CA" sz="2400" dirty="0" smtClean="0"/>
              <a:t>, </a:t>
            </a:r>
            <a:r>
              <a:rPr lang="en-CA" sz="2400" dirty="0" err="1" smtClean="0"/>
              <a:t>apoi</a:t>
            </a:r>
            <a:r>
              <a:rPr lang="en-CA" sz="2400" dirty="0" smtClean="0"/>
              <a:t> </a:t>
            </a:r>
            <a:r>
              <a:rPr lang="en-CA" sz="2400" dirty="0" err="1" smtClean="0"/>
              <a:t>prezice</a:t>
            </a:r>
            <a:r>
              <a:rPr lang="en-CA" sz="2400" dirty="0" smtClean="0"/>
              <a:t> </a:t>
            </a:r>
            <a:r>
              <a:rPr lang="en-CA" sz="2400" dirty="0" err="1" smtClean="0"/>
              <a:t>consecintele</a:t>
            </a:r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400" dirty="0" smtClean="0"/>
              <a:t> - </a:t>
            </a:r>
            <a:r>
              <a:rPr lang="en-CA" sz="2400" dirty="0" err="1" smtClean="0"/>
              <a:t>Logica</a:t>
            </a:r>
            <a:endParaRPr lang="en-CA" sz="2400" dirty="0"/>
          </a:p>
          <a:p>
            <a:pPr>
              <a:spcAft>
                <a:spcPts val="600"/>
              </a:spcAft>
            </a:pPr>
            <a:endParaRPr lang="en-CA" sz="2400" dirty="0"/>
          </a:p>
          <a:p>
            <a:pPr>
              <a:spcAft>
                <a:spcPts val="600"/>
              </a:spcAft>
            </a:pPr>
            <a:endParaRPr lang="en-CA" sz="2400" dirty="0" smtClean="0"/>
          </a:p>
          <a:p>
            <a:pPr>
              <a:spcAft>
                <a:spcPts val="600"/>
              </a:spcAft>
            </a:pPr>
            <a:r>
              <a:rPr lang="en-CA" sz="2400" b="1" dirty="0" smtClean="0"/>
              <a:t>CONCLUZIE</a:t>
            </a:r>
            <a:r>
              <a:rPr lang="en-CA" sz="2400" dirty="0" smtClean="0"/>
              <a:t>:</a:t>
            </a:r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400" dirty="0" smtClean="0"/>
              <a:t>•“</a:t>
            </a:r>
            <a:r>
              <a:rPr lang="en-CA" sz="2400" dirty="0" err="1" smtClean="0"/>
              <a:t>Certa</a:t>
            </a:r>
            <a:r>
              <a:rPr lang="en-CA" sz="2400" dirty="0" smtClean="0"/>
              <a:t>” (</a:t>
            </a:r>
            <a:r>
              <a:rPr lang="en-CA" sz="2400" dirty="0" err="1" smtClean="0"/>
              <a:t>daca</a:t>
            </a:r>
            <a:r>
              <a:rPr lang="en-CA" sz="2400" dirty="0" smtClean="0"/>
              <a:t> </a:t>
            </a:r>
            <a:r>
              <a:rPr lang="en-CA" sz="2400" dirty="0" err="1" smtClean="0"/>
              <a:t>premiza</a:t>
            </a:r>
            <a:r>
              <a:rPr lang="en-CA" sz="2400" dirty="0" smtClean="0"/>
              <a:t> </a:t>
            </a:r>
            <a:r>
              <a:rPr lang="en-CA" sz="2400" dirty="0" err="1" smtClean="0"/>
              <a:t>pe</a:t>
            </a:r>
            <a:r>
              <a:rPr lang="en-CA" sz="2400" dirty="0" smtClean="0"/>
              <a:t> care s-a </a:t>
            </a:r>
            <a:r>
              <a:rPr lang="en-CA" sz="2400" dirty="0" err="1" smtClean="0"/>
              <a:t>pornit</a:t>
            </a:r>
            <a:r>
              <a:rPr lang="en-CA" sz="2400" dirty="0" smtClean="0"/>
              <a:t> </a:t>
            </a:r>
            <a:r>
              <a:rPr lang="en-CA" sz="2400" dirty="0" err="1" smtClean="0"/>
              <a:t>este</a:t>
            </a:r>
            <a:r>
              <a:rPr lang="en-CA" sz="2400" dirty="0" smtClean="0"/>
              <a:t> </a:t>
            </a:r>
            <a:r>
              <a:rPr lang="en-CA" sz="2400" dirty="0" err="1" smtClean="0"/>
              <a:t>certa</a:t>
            </a:r>
            <a:r>
              <a:rPr lang="en-CA" sz="2400" dirty="0" smtClean="0"/>
              <a:t>)</a:t>
            </a:r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400" dirty="0" smtClean="0"/>
              <a:t>•</a:t>
            </a:r>
            <a:r>
              <a:rPr lang="en-CA" sz="2400" dirty="0" err="1" smtClean="0"/>
              <a:t>Validata</a:t>
            </a:r>
            <a:r>
              <a:rPr lang="en-CA" sz="2400" dirty="0" smtClean="0"/>
              <a:t> (</a:t>
            </a:r>
            <a:r>
              <a:rPr lang="en-CA" sz="2400" dirty="0" err="1" smtClean="0"/>
              <a:t>testeaza</a:t>
            </a:r>
            <a:r>
              <a:rPr lang="en-CA" sz="2400" dirty="0" smtClean="0"/>
              <a:t> </a:t>
            </a:r>
            <a:r>
              <a:rPr lang="en-CA" sz="2400" dirty="0" err="1" smtClean="0"/>
              <a:t>daca</a:t>
            </a:r>
            <a:r>
              <a:rPr lang="en-CA" sz="2400" dirty="0" smtClean="0"/>
              <a:t> </a:t>
            </a:r>
            <a:r>
              <a:rPr lang="en-CA" sz="2400" dirty="0" err="1" smtClean="0"/>
              <a:t>premiza</a:t>
            </a:r>
            <a:r>
              <a:rPr lang="en-CA" sz="2400" dirty="0" smtClean="0"/>
              <a:t> </a:t>
            </a:r>
            <a:r>
              <a:rPr lang="en-CA" sz="2400" dirty="0" err="1" smtClean="0"/>
              <a:t>este</a:t>
            </a:r>
            <a:r>
              <a:rPr lang="en-CA" sz="2400" dirty="0" smtClean="0"/>
              <a:t> </a:t>
            </a:r>
            <a:r>
              <a:rPr lang="en-CA" sz="2400" dirty="0" err="1" smtClean="0"/>
              <a:t>certa</a:t>
            </a:r>
            <a:r>
              <a:rPr lang="en-CA" sz="2400" dirty="0" smtClean="0"/>
              <a:t>)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82887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34"/>
            <a:ext cx="9144000" cy="954107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800" b="1" dirty="0" smtClean="0"/>
              <a:t>METODA INDUCTIVA</a:t>
            </a:r>
          </a:p>
          <a:p>
            <a:endParaRPr lang="en-C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87016" y="1567852"/>
            <a:ext cx="771532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200" dirty="0" smtClean="0"/>
              <a:t>”Critical thinking” </a:t>
            </a:r>
            <a:r>
              <a:rPr lang="en-CA" sz="2200" dirty="0" err="1" smtClean="0"/>
              <a:t>sau</a:t>
            </a:r>
            <a:r>
              <a:rPr lang="en-CA" sz="2200" dirty="0" smtClean="0"/>
              <a:t> “Informal logic”</a:t>
            </a:r>
            <a:endParaRPr lang="en-CA" sz="22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200" dirty="0" err="1" smtClean="0"/>
              <a:t>Porneste</a:t>
            </a:r>
            <a:r>
              <a:rPr lang="en-CA" sz="2200" dirty="0" smtClean="0"/>
              <a:t> de la premise care </a:t>
            </a:r>
            <a:r>
              <a:rPr lang="en-CA" sz="2200" dirty="0" err="1" smtClean="0"/>
              <a:t>sunt</a:t>
            </a:r>
            <a:r>
              <a:rPr lang="en-CA" sz="2200" dirty="0" smtClean="0"/>
              <a:t> </a:t>
            </a:r>
            <a:r>
              <a:rPr lang="en-CA" sz="2200" dirty="0" err="1" smtClean="0"/>
              <a:t>bazate</a:t>
            </a:r>
            <a:r>
              <a:rPr lang="en-CA" sz="2200" dirty="0" smtClean="0"/>
              <a:t> </a:t>
            </a:r>
            <a:r>
              <a:rPr lang="en-CA" sz="2200" dirty="0" err="1" smtClean="0"/>
              <a:t>pe</a:t>
            </a:r>
            <a:r>
              <a:rPr lang="en-CA" sz="2200" dirty="0" smtClean="0"/>
              <a:t> </a:t>
            </a:r>
            <a:r>
              <a:rPr lang="en-CA" sz="2200" dirty="0" err="1" smtClean="0"/>
              <a:t>observatii</a:t>
            </a:r>
            <a:r>
              <a:rPr lang="en-CA" sz="2200" dirty="0" smtClean="0"/>
              <a:t> </a:t>
            </a:r>
            <a:r>
              <a:rPr lang="en-CA" sz="2200" dirty="0" err="1" smtClean="0"/>
              <a:t>amanuntite</a:t>
            </a:r>
            <a:endParaRPr lang="en-CA" sz="22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200" dirty="0" err="1" smtClean="0"/>
              <a:t>Concluzia</a:t>
            </a:r>
            <a:r>
              <a:rPr lang="en-CA" sz="2200" dirty="0" smtClean="0"/>
              <a:t> </a:t>
            </a:r>
            <a:r>
              <a:rPr lang="en-CA" sz="2200" dirty="0" err="1" smtClean="0"/>
              <a:t>adauga</a:t>
            </a:r>
            <a:r>
              <a:rPr lang="en-CA" sz="2200" dirty="0" smtClean="0"/>
              <a:t> </a:t>
            </a:r>
            <a:r>
              <a:rPr lang="en-CA" sz="2200" dirty="0" err="1" smtClean="0"/>
              <a:t>informatie</a:t>
            </a:r>
            <a:r>
              <a:rPr lang="en-CA" sz="2200" dirty="0" smtClean="0"/>
              <a:t> </a:t>
            </a:r>
            <a:r>
              <a:rPr lang="en-CA" sz="2200" dirty="0" err="1" smtClean="0"/>
              <a:t>noua</a:t>
            </a:r>
            <a:endParaRPr lang="en-CA" sz="2200" dirty="0"/>
          </a:p>
          <a:p>
            <a:pPr>
              <a:spcAft>
                <a:spcPts val="600"/>
              </a:spcAft>
            </a:pPr>
            <a:endParaRPr lang="en-CA" sz="2200" dirty="0"/>
          </a:p>
          <a:p>
            <a:pPr>
              <a:spcAft>
                <a:spcPts val="600"/>
              </a:spcAft>
            </a:pPr>
            <a:r>
              <a:rPr lang="en-CA" sz="2200" b="1" dirty="0" err="1" smtClean="0"/>
              <a:t>Exemplu</a:t>
            </a:r>
            <a:endParaRPr lang="en-CA" sz="2200" b="1" dirty="0"/>
          </a:p>
          <a:p>
            <a:pPr>
              <a:spcAft>
                <a:spcPts val="600"/>
              </a:spcAft>
            </a:pPr>
            <a:r>
              <a:rPr lang="en-CA" sz="2200" b="1" i="1" dirty="0" err="1" smtClean="0"/>
              <a:t>Premisa</a:t>
            </a:r>
            <a:r>
              <a:rPr lang="en-CA" sz="2200" dirty="0" smtClean="0"/>
              <a:t>: Am </a:t>
            </a:r>
            <a:r>
              <a:rPr lang="en-CA" sz="2200" dirty="0" err="1" smtClean="0"/>
              <a:t>observat</a:t>
            </a:r>
            <a:r>
              <a:rPr lang="en-CA" sz="2200" dirty="0" smtClean="0"/>
              <a:t> ca </a:t>
            </a:r>
            <a:r>
              <a:rPr lang="en-CA" sz="2200" dirty="0" err="1" smtClean="0"/>
              <a:t>calitatea</a:t>
            </a:r>
            <a:r>
              <a:rPr lang="en-CA" sz="2200" dirty="0" smtClean="0"/>
              <a:t> </a:t>
            </a:r>
            <a:r>
              <a:rPr lang="en-CA" sz="2200" dirty="0" err="1" smtClean="0"/>
              <a:t>aerului</a:t>
            </a:r>
            <a:r>
              <a:rPr lang="en-CA" sz="2200" dirty="0" smtClean="0"/>
              <a:t> in </a:t>
            </a:r>
            <a:r>
              <a:rPr lang="en-CA" sz="2200" dirty="0" err="1" smtClean="0"/>
              <a:t>Parcul</a:t>
            </a:r>
            <a:r>
              <a:rPr lang="en-CA" sz="2200" dirty="0" smtClean="0"/>
              <a:t> </a:t>
            </a:r>
            <a:r>
              <a:rPr lang="en-CA" sz="2200" dirty="0" err="1" smtClean="0"/>
              <a:t>Tineretului</a:t>
            </a:r>
            <a:r>
              <a:rPr lang="en-CA" sz="2200" dirty="0" smtClean="0"/>
              <a:t> </a:t>
            </a:r>
            <a:r>
              <a:rPr lang="en-CA" sz="2200" dirty="0" err="1" smtClean="0"/>
              <a:t>este</a:t>
            </a:r>
            <a:r>
              <a:rPr lang="en-CA" sz="2200" dirty="0" smtClean="0"/>
              <a:t> </a:t>
            </a:r>
            <a:r>
              <a:rPr lang="en-CA" sz="2200" dirty="0" err="1" smtClean="0"/>
              <a:t>buna</a:t>
            </a:r>
            <a:r>
              <a:rPr lang="en-CA" sz="2200" dirty="0" smtClean="0"/>
              <a:t> 3 </a:t>
            </a:r>
            <a:r>
              <a:rPr lang="en-CA" sz="2200" dirty="0" err="1" smtClean="0"/>
              <a:t>zile</a:t>
            </a:r>
            <a:r>
              <a:rPr lang="en-CA" sz="2200" dirty="0" smtClean="0"/>
              <a:t> consecutive.</a:t>
            </a:r>
          </a:p>
          <a:p>
            <a:pPr>
              <a:spcAft>
                <a:spcPts val="600"/>
              </a:spcAft>
            </a:pPr>
            <a:r>
              <a:rPr lang="en-CA" sz="2200" b="1" i="1" dirty="0" err="1" smtClean="0"/>
              <a:t>Concluzia</a:t>
            </a:r>
            <a:r>
              <a:rPr lang="en-CA" sz="2200" dirty="0" smtClean="0"/>
              <a:t>: Maine, </a:t>
            </a:r>
            <a:r>
              <a:rPr lang="en-CA" sz="2200" dirty="0" err="1" smtClean="0"/>
              <a:t>calitatea</a:t>
            </a:r>
            <a:r>
              <a:rPr lang="en-CA" sz="2200" dirty="0" smtClean="0"/>
              <a:t> </a:t>
            </a:r>
            <a:r>
              <a:rPr lang="en-CA" sz="2200" dirty="0" err="1" smtClean="0"/>
              <a:t>aerului</a:t>
            </a:r>
            <a:r>
              <a:rPr lang="en-CA" sz="2200" dirty="0" smtClean="0"/>
              <a:t> in </a:t>
            </a:r>
            <a:r>
              <a:rPr lang="en-CA" sz="2200" dirty="0" err="1" smtClean="0"/>
              <a:t>Parcul</a:t>
            </a:r>
            <a:r>
              <a:rPr lang="en-CA" sz="2200" dirty="0" smtClean="0"/>
              <a:t> </a:t>
            </a:r>
            <a:r>
              <a:rPr lang="en-CA" sz="2200" dirty="0" err="1" smtClean="0"/>
              <a:t>Tineretului</a:t>
            </a:r>
            <a:r>
              <a:rPr lang="en-CA" sz="2200" dirty="0" smtClean="0"/>
              <a:t> </a:t>
            </a:r>
            <a:r>
              <a:rPr lang="en-CA" sz="2200" dirty="0" err="1" smtClean="0"/>
              <a:t>va</a:t>
            </a:r>
            <a:r>
              <a:rPr lang="en-CA" sz="2200" dirty="0" smtClean="0"/>
              <a:t> fi </a:t>
            </a:r>
            <a:r>
              <a:rPr lang="en-CA" sz="2200" dirty="0" err="1" smtClean="0"/>
              <a:t>buna</a:t>
            </a:r>
            <a:r>
              <a:rPr lang="en-CA" sz="2200" dirty="0" smtClean="0"/>
              <a:t>.</a:t>
            </a:r>
            <a:endParaRPr lang="en-CA" sz="2200" dirty="0"/>
          </a:p>
          <a:p>
            <a:pPr>
              <a:spcAft>
                <a:spcPts val="600"/>
              </a:spcAft>
            </a:pPr>
            <a:endParaRPr lang="en-CA" sz="2200" dirty="0"/>
          </a:p>
        </p:txBody>
      </p:sp>
    </p:spTree>
    <p:extLst>
      <p:ext uri="{BB962C8B-B14F-4D97-AF65-F5344CB8AC3E}">
        <p14:creationId xmlns:p14="http://schemas.microsoft.com/office/powerpoint/2010/main" val="312040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34"/>
            <a:ext cx="9144000" cy="523220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800" b="1" dirty="0" smtClean="0"/>
              <a:t>METODELE DEDUCTIVA</a:t>
            </a:r>
            <a:endParaRPr lang="en-C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97407" y="1162607"/>
            <a:ext cx="777766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200" dirty="0" smtClean="0"/>
              <a:t>“Formal logic”</a:t>
            </a:r>
            <a:endParaRPr lang="en-CA" sz="22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200" dirty="0" err="1" smtClean="0"/>
              <a:t>Porneste</a:t>
            </a:r>
            <a:r>
              <a:rPr lang="en-CA" sz="2200" dirty="0" smtClean="0"/>
              <a:t> de la </a:t>
            </a:r>
            <a:r>
              <a:rPr lang="en-CA" sz="2200" dirty="0" err="1" smtClean="0"/>
              <a:t>ipoteze</a:t>
            </a:r>
            <a:r>
              <a:rPr lang="en-CA" sz="2200" dirty="0" smtClean="0"/>
              <a:t> formulate in </a:t>
            </a:r>
            <a:r>
              <a:rPr lang="en-CA" sz="2200" dirty="0" err="1" smtClean="0"/>
              <a:t>prealabil</a:t>
            </a:r>
            <a:endParaRPr lang="en-CA" sz="22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200" dirty="0" err="1" smtClean="0"/>
              <a:t>Concluzia</a:t>
            </a:r>
            <a:r>
              <a:rPr lang="en-CA" sz="2200" dirty="0" smtClean="0"/>
              <a:t> </a:t>
            </a:r>
            <a:r>
              <a:rPr lang="en-CA" sz="2200" dirty="0" err="1" smtClean="0"/>
              <a:t>va</a:t>
            </a:r>
            <a:r>
              <a:rPr lang="en-CA" sz="2200" dirty="0" smtClean="0"/>
              <a:t> fi </a:t>
            </a:r>
            <a:r>
              <a:rPr lang="en-CA" sz="2200" dirty="0" err="1" smtClean="0"/>
              <a:t>valida</a:t>
            </a:r>
            <a:r>
              <a:rPr lang="en-CA" sz="2200" dirty="0" smtClean="0"/>
              <a:t>, </a:t>
            </a:r>
            <a:r>
              <a:rPr lang="en-CA" sz="2200" dirty="0" err="1" smtClean="0"/>
              <a:t>dar</a:t>
            </a:r>
            <a:r>
              <a:rPr lang="en-CA" sz="2200" dirty="0" smtClean="0"/>
              <a:t> nu </a:t>
            </a:r>
            <a:r>
              <a:rPr lang="en-CA" sz="2200" dirty="0" err="1" smtClean="0"/>
              <a:t>neaparat</a:t>
            </a:r>
            <a:r>
              <a:rPr lang="en-CA" sz="2200" dirty="0" smtClean="0"/>
              <a:t> </a:t>
            </a:r>
            <a:r>
              <a:rPr lang="en-CA" sz="2200" dirty="0" err="1" smtClean="0"/>
              <a:t>adevarata</a:t>
            </a:r>
            <a:endParaRPr lang="en-CA" sz="22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200" dirty="0" err="1" smtClean="0"/>
              <a:t>Concluzia</a:t>
            </a:r>
            <a:r>
              <a:rPr lang="en-CA" sz="2200" dirty="0" smtClean="0"/>
              <a:t> nu </a:t>
            </a:r>
            <a:r>
              <a:rPr lang="en-CA" sz="2200" dirty="0" err="1" smtClean="0"/>
              <a:t>adauga</a:t>
            </a:r>
            <a:r>
              <a:rPr lang="en-CA" sz="2200" dirty="0" smtClean="0"/>
              <a:t> </a:t>
            </a:r>
            <a:r>
              <a:rPr lang="en-CA" sz="2200" dirty="0" err="1" smtClean="0"/>
              <a:t>informatie</a:t>
            </a:r>
            <a:r>
              <a:rPr lang="en-CA" sz="2200" dirty="0" smtClean="0"/>
              <a:t> </a:t>
            </a:r>
            <a:r>
              <a:rPr lang="en-CA" sz="2200" dirty="0" err="1" smtClean="0"/>
              <a:t>noua</a:t>
            </a:r>
            <a:r>
              <a:rPr lang="en-CA" sz="2200" dirty="0" smtClean="0"/>
              <a:t>, ci </a:t>
            </a:r>
            <a:r>
              <a:rPr lang="en-CA" sz="2200" dirty="0" err="1" smtClean="0"/>
              <a:t>ofera</a:t>
            </a:r>
            <a:r>
              <a:rPr lang="en-CA" sz="2200" dirty="0" smtClean="0"/>
              <a:t> o </a:t>
            </a:r>
            <a:r>
              <a:rPr lang="en-CA" sz="2200" dirty="0" err="1" smtClean="0"/>
              <a:t>validare</a:t>
            </a:r>
            <a:r>
              <a:rPr lang="en-CA" sz="2200" dirty="0" smtClean="0"/>
              <a:t> a </a:t>
            </a:r>
            <a:r>
              <a:rPr lang="en-CA" sz="2200" dirty="0" err="1" smtClean="0"/>
              <a:t>informatiei</a:t>
            </a:r>
            <a:endParaRPr lang="en-CA" sz="2200" dirty="0"/>
          </a:p>
          <a:p>
            <a:pPr>
              <a:spcAft>
                <a:spcPts val="600"/>
              </a:spcAft>
            </a:pPr>
            <a:endParaRPr lang="en-CA" sz="2200" dirty="0"/>
          </a:p>
          <a:p>
            <a:pPr>
              <a:spcAft>
                <a:spcPts val="600"/>
              </a:spcAft>
            </a:pPr>
            <a:r>
              <a:rPr lang="en-CA" sz="2200" b="1" dirty="0" err="1" smtClean="0"/>
              <a:t>Exemplu</a:t>
            </a:r>
            <a:endParaRPr lang="en-CA" sz="2200" b="1" dirty="0" smtClean="0"/>
          </a:p>
          <a:p>
            <a:pPr>
              <a:spcAft>
                <a:spcPts val="600"/>
              </a:spcAft>
            </a:pPr>
            <a:r>
              <a:rPr lang="en-CA" sz="2200" b="1" i="1" dirty="0" err="1" smtClean="0"/>
              <a:t>Premisa</a:t>
            </a:r>
            <a:r>
              <a:rPr lang="en-CA" sz="2200" b="1" i="1" dirty="0" smtClean="0"/>
              <a:t> 1 </a:t>
            </a:r>
            <a:r>
              <a:rPr lang="en-CA" sz="2200" dirty="0" smtClean="0"/>
              <a:t>(</a:t>
            </a:r>
            <a:r>
              <a:rPr lang="en-CA" sz="2200" dirty="0" err="1" smtClean="0"/>
              <a:t>falsa</a:t>
            </a:r>
            <a:r>
              <a:rPr lang="en-CA" sz="2200" dirty="0" smtClean="0"/>
              <a:t>): </a:t>
            </a:r>
            <a:r>
              <a:rPr lang="en-CA" sz="2200" dirty="0" err="1" smtClean="0"/>
              <a:t>Animalele</a:t>
            </a:r>
            <a:r>
              <a:rPr lang="en-CA" sz="2200" dirty="0" smtClean="0"/>
              <a:t> cu </a:t>
            </a:r>
            <a:r>
              <a:rPr lang="en-CA" sz="2200" dirty="0" err="1" smtClean="0"/>
              <a:t>aripi</a:t>
            </a:r>
            <a:r>
              <a:rPr lang="en-CA" sz="2200" dirty="0" smtClean="0"/>
              <a:t> pot </a:t>
            </a:r>
            <a:r>
              <a:rPr lang="en-CA" sz="2200" dirty="0" err="1" smtClean="0"/>
              <a:t>zbura</a:t>
            </a:r>
            <a:r>
              <a:rPr lang="en-CA" sz="2200" dirty="0" smtClean="0"/>
              <a:t>.</a:t>
            </a:r>
            <a:endParaRPr lang="en-CA" sz="2200" dirty="0"/>
          </a:p>
          <a:p>
            <a:pPr>
              <a:spcAft>
                <a:spcPts val="600"/>
              </a:spcAft>
            </a:pPr>
            <a:r>
              <a:rPr lang="en-CA" sz="2200" b="1" i="1" dirty="0" err="1" smtClean="0"/>
              <a:t>Premisa</a:t>
            </a:r>
            <a:r>
              <a:rPr lang="en-CA" sz="2200" b="1" i="1" dirty="0" smtClean="0"/>
              <a:t> </a:t>
            </a:r>
            <a:r>
              <a:rPr lang="en-CA" sz="2200" b="1" i="1" dirty="0"/>
              <a:t>2</a:t>
            </a:r>
            <a:r>
              <a:rPr lang="en-CA" sz="2200" dirty="0"/>
              <a:t>: </a:t>
            </a:r>
            <a:r>
              <a:rPr lang="en-CA" sz="2200" dirty="0" err="1" smtClean="0"/>
              <a:t>Strutul</a:t>
            </a:r>
            <a:r>
              <a:rPr lang="en-CA" sz="2200" dirty="0" smtClean="0"/>
              <a:t> </a:t>
            </a:r>
            <a:r>
              <a:rPr lang="en-CA" sz="2200" dirty="0" err="1" smtClean="0"/>
              <a:t>este</a:t>
            </a:r>
            <a:r>
              <a:rPr lang="en-CA" sz="2200" dirty="0" smtClean="0"/>
              <a:t> un animal cu </a:t>
            </a:r>
            <a:r>
              <a:rPr lang="en-CA" sz="2200" dirty="0" err="1" smtClean="0"/>
              <a:t>aripi</a:t>
            </a:r>
            <a:r>
              <a:rPr lang="en-CA" sz="2200" dirty="0" smtClean="0"/>
              <a:t>.</a:t>
            </a:r>
            <a:endParaRPr lang="en-CA" sz="2200" dirty="0"/>
          </a:p>
          <a:p>
            <a:pPr>
              <a:spcAft>
                <a:spcPts val="600"/>
              </a:spcAft>
            </a:pPr>
            <a:endParaRPr lang="en-CA" sz="2200" dirty="0"/>
          </a:p>
          <a:p>
            <a:pPr>
              <a:spcAft>
                <a:spcPts val="600"/>
              </a:spcAft>
            </a:pPr>
            <a:r>
              <a:rPr lang="en-CA" sz="2200" dirty="0" err="1" smtClean="0"/>
              <a:t>Concluzia</a:t>
            </a:r>
            <a:r>
              <a:rPr lang="en-CA" sz="2200" dirty="0" smtClean="0"/>
              <a:t>: </a:t>
            </a:r>
            <a:r>
              <a:rPr lang="en-CA" sz="2200" dirty="0" err="1" smtClean="0"/>
              <a:t>Strutul</a:t>
            </a:r>
            <a:r>
              <a:rPr lang="en-CA" sz="2200" dirty="0" smtClean="0"/>
              <a:t> </a:t>
            </a:r>
            <a:r>
              <a:rPr lang="en-CA" sz="2200" dirty="0" err="1" smtClean="0"/>
              <a:t>poate</a:t>
            </a:r>
            <a:r>
              <a:rPr lang="en-CA" sz="2200" dirty="0" smtClean="0"/>
              <a:t> </a:t>
            </a:r>
            <a:r>
              <a:rPr lang="en-CA" sz="2200" dirty="0" err="1" smtClean="0"/>
              <a:t>zbura</a:t>
            </a:r>
            <a:r>
              <a:rPr lang="en-CA" sz="2200" dirty="0" smtClean="0"/>
              <a:t>.</a:t>
            </a:r>
            <a:endParaRPr lang="en-CA" sz="2200" dirty="0"/>
          </a:p>
          <a:p>
            <a:pPr>
              <a:spcAft>
                <a:spcPts val="600"/>
              </a:spcAft>
            </a:pPr>
            <a:r>
              <a:rPr lang="en-CA" sz="2200" dirty="0"/>
              <a:t>	</a:t>
            </a:r>
            <a:r>
              <a:rPr lang="en-CA" sz="2200" dirty="0" err="1" smtClean="0"/>
              <a:t>Concluzia</a:t>
            </a:r>
            <a:r>
              <a:rPr lang="en-CA" sz="2200" dirty="0" smtClean="0"/>
              <a:t> </a:t>
            </a:r>
            <a:r>
              <a:rPr lang="en-CA" sz="2200" dirty="0" err="1" smtClean="0"/>
              <a:t>este</a:t>
            </a:r>
            <a:r>
              <a:rPr lang="en-CA" sz="2200" dirty="0" smtClean="0"/>
              <a:t> </a:t>
            </a:r>
            <a:r>
              <a:rPr lang="en-CA" sz="2200" dirty="0" err="1" smtClean="0"/>
              <a:t>valida</a:t>
            </a:r>
            <a:r>
              <a:rPr lang="en-CA" sz="2200" dirty="0" smtClean="0"/>
              <a:t>, </a:t>
            </a:r>
            <a:r>
              <a:rPr lang="en-CA" sz="2200" dirty="0" err="1" smtClean="0"/>
              <a:t>dar</a:t>
            </a:r>
            <a:r>
              <a:rPr lang="en-CA" sz="2200" dirty="0" smtClean="0"/>
              <a:t> </a:t>
            </a:r>
            <a:r>
              <a:rPr lang="en-CA" sz="2200" dirty="0" err="1" smtClean="0"/>
              <a:t>falsa</a:t>
            </a:r>
            <a:r>
              <a:rPr lang="en-CA" sz="2200" dirty="0" smtClean="0"/>
              <a:t>.</a:t>
            </a:r>
            <a:endParaRPr lang="en-CA" sz="2200" dirty="0"/>
          </a:p>
        </p:txBody>
      </p:sp>
    </p:spTree>
    <p:extLst>
      <p:ext uri="{BB962C8B-B14F-4D97-AF65-F5344CB8AC3E}">
        <p14:creationId xmlns:p14="http://schemas.microsoft.com/office/powerpoint/2010/main" val="321689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086" y="465920"/>
            <a:ext cx="3717887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Ce </a:t>
            </a:r>
            <a:r>
              <a:rPr lang="en-CA" sz="3200" b="1" dirty="0" err="1" smtClean="0"/>
              <a:t>este</a:t>
            </a:r>
            <a:r>
              <a:rPr lang="en-CA" sz="3200" b="1" dirty="0" smtClean="0"/>
              <a:t> o </a:t>
            </a:r>
            <a:r>
              <a:rPr lang="en-CA" sz="3200" b="1" dirty="0" err="1" smtClean="0"/>
              <a:t>ipoteza</a:t>
            </a:r>
            <a:r>
              <a:rPr lang="en-CA" sz="3200" b="1" dirty="0" smtClean="0"/>
              <a:t>?</a:t>
            </a:r>
            <a:endParaRPr lang="en-CA" sz="3200" b="1" dirty="0"/>
          </a:p>
          <a:p>
            <a:endParaRPr lang="en-CA" sz="2400" dirty="0"/>
          </a:p>
          <a:p>
            <a:r>
              <a:rPr lang="en-CA" sz="2400" dirty="0" smtClean="0"/>
              <a:t>O </a:t>
            </a:r>
            <a:r>
              <a:rPr lang="en-CA" sz="2400" dirty="0" err="1" smtClean="0"/>
              <a:t>explicatie</a:t>
            </a:r>
            <a:r>
              <a:rPr lang="en-CA" sz="2400" dirty="0" smtClean="0"/>
              <a:t> </a:t>
            </a:r>
            <a:r>
              <a:rPr lang="en-CA" sz="2800" b="1" dirty="0" err="1"/>
              <a:t>provizorie</a:t>
            </a:r>
            <a:r>
              <a:rPr lang="en-CA" sz="2800" b="1" dirty="0"/>
              <a:t> </a:t>
            </a:r>
            <a:r>
              <a:rPr lang="en-CA" sz="2400" dirty="0" err="1"/>
              <a:t>enuntata</a:t>
            </a:r>
            <a:r>
              <a:rPr lang="en-CA" sz="2400" dirty="0"/>
              <a:t> </a:t>
            </a:r>
            <a:r>
              <a:rPr lang="en-CA" sz="2400" dirty="0" err="1"/>
              <a:t>pe</a:t>
            </a:r>
            <a:r>
              <a:rPr lang="en-CA" sz="2400" dirty="0"/>
              <a:t> </a:t>
            </a:r>
            <a:r>
              <a:rPr lang="en-CA" sz="2400" dirty="0" err="1" smtClean="0"/>
              <a:t>baza</a:t>
            </a:r>
            <a:r>
              <a:rPr lang="en-CA" sz="2400" dirty="0" smtClean="0"/>
              <a:t> </a:t>
            </a:r>
            <a:r>
              <a:rPr lang="en-CA" sz="2400" dirty="0" err="1" smtClean="0"/>
              <a:t>unor</a:t>
            </a:r>
            <a:r>
              <a:rPr lang="en-CA" sz="2400" dirty="0" smtClean="0"/>
              <a:t> </a:t>
            </a:r>
            <a:r>
              <a:rPr lang="en-CA" sz="2400" dirty="0" err="1" smtClean="0"/>
              <a:t>fapte</a:t>
            </a:r>
            <a:r>
              <a:rPr lang="en-CA" sz="2400" dirty="0" smtClean="0"/>
              <a:t> </a:t>
            </a:r>
            <a:r>
              <a:rPr lang="en-CA" sz="2400" dirty="0" err="1" smtClean="0"/>
              <a:t>si</a:t>
            </a:r>
            <a:r>
              <a:rPr lang="en-CA" sz="2400" dirty="0" smtClean="0"/>
              <a:t> </a:t>
            </a:r>
            <a:r>
              <a:rPr lang="en-CA" sz="2400" dirty="0" err="1" smtClean="0"/>
              <a:t>conexiuni</a:t>
            </a:r>
            <a:r>
              <a:rPr lang="en-CA" sz="2400" dirty="0" smtClean="0"/>
              <a:t> </a:t>
            </a:r>
            <a:r>
              <a:rPr lang="en-CA" sz="2400" dirty="0" err="1" smtClean="0"/>
              <a:t>cunoscute</a:t>
            </a:r>
            <a:r>
              <a:rPr lang="en-CA" sz="2400" dirty="0" smtClean="0"/>
              <a:t> care </a:t>
            </a:r>
            <a:r>
              <a:rPr lang="en-CA" sz="2400" dirty="0" err="1" smtClean="0"/>
              <a:t>poate</a:t>
            </a:r>
            <a:r>
              <a:rPr lang="en-CA" sz="2400" dirty="0" smtClean="0"/>
              <a:t> fi </a:t>
            </a:r>
            <a:r>
              <a:rPr lang="en-CA" sz="3200" b="1" dirty="0" err="1" smtClean="0"/>
              <a:t>testata</a:t>
            </a:r>
            <a:r>
              <a:rPr lang="en-CA" sz="2400" dirty="0" smtClean="0"/>
              <a:t> </a:t>
            </a:r>
            <a:r>
              <a:rPr lang="en-CA" sz="2400" dirty="0" err="1" smtClean="0"/>
              <a:t>prin</a:t>
            </a:r>
            <a:r>
              <a:rPr lang="en-CA" sz="2400" dirty="0" smtClean="0"/>
              <a:t> </a:t>
            </a:r>
            <a:r>
              <a:rPr lang="en-CA" sz="2400" dirty="0" err="1" smtClean="0"/>
              <a:t>investigatii</a:t>
            </a:r>
            <a:r>
              <a:rPr lang="en-CA" sz="2400" dirty="0" smtClean="0"/>
              <a:t> </a:t>
            </a:r>
            <a:r>
              <a:rPr lang="en-CA" sz="2400" dirty="0" err="1" smtClean="0"/>
              <a:t>stiintifice</a:t>
            </a:r>
            <a:r>
              <a:rPr lang="en-CA" sz="2400" dirty="0" smtClean="0"/>
              <a:t>.</a:t>
            </a:r>
          </a:p>
          <a:p>
            <a:endParaRPr lang="en-CA" sz="2400" dirty="0"/>
          </a:p>
          <a:p>
            <a:endParaRPr lang="en-CA" sz="2400" dirty="0" smtClean="0"/>
          </a:p>
          <a:p>
            <a:r>
              <a:rPr lang="en-CA" sz="2400" dirty="0" err="1" smtClean="0"/>
              <a:t>Poate</a:t>
            </a:r>
            <a:r>
              <a:rPr lang="en-CA" sz="2400" dirty="0" smtClean="0"/>
              <a:t> </a:t>
            </a:r>
            <a:r>
              <a:rPr lang="en-CA" sz="2400" dirty="0" err="1" smtClean="0"/>
              <a:t>contine</a:t>
            </a:r>
            <a:r>
              <a:rPr lang="en-CA" sz="2400" dirty="0" smtClean="0"/>
              <a:t> </a:t>
            </a:r>
            <a:r>
              <a:rPr lang="en-CA" sz="2400" dirty="0" err="1" smtClean="0"/>
              <a:t>variabilele</a:t>
            </a:r>
            <a:r>
              <a:rPr lang="en-CA" sz="2400" dirty="0" smtClean="0"/>
              <a:t> </a:t>
            </a:r>
            <a:r>
              <a:rPr lang="en-CA" sz="2400" dirty="0" err="1" smtClean="0"/>
              <a:t>independente</a:t>
            </a:r>
            <a:r>
              <a:rPr lang="en-CA" sz="2400" dirty="0" smtClean="0"/>
              <a:t> </a:t>
            </a:r>
            <a:r>
              <a:rPr lang="en-CA" sz="2400" dirty="0" err="1" smtClean="0"/>
              <a:t>si</a:t>
            </a:r>
            <a:r>
              <a:rPr lang="en-CA" sz="2400" dirty="0" smtClean="0"/>
              <a:t> </a:t>
            </a:r>
            <a:r>
              <a:rPr lang="en-CA" sz="2400" dirty="0" err="1" smtClean="0"/>
              <a:t>dependente</a:t>
            </a:r>
            <a:r>
              <a:rPr lang="en-CA" sz="2400" dirty="0" smtClean="0"/>
              <a:t>, </a:t>
            </a:r>
            <a:r>
              <a:rPr lang="en-CA" sz="2400" dirty="0" err="1" smtClean="0"/>
              <a:t>precum</a:t>
            </a:r>
            <a:r>
              <a:rPr lang="en-CA" sz="2400" dirty="0" smtClean="0"/>
              <a:t> </a:t>
            </a:r>
            <a:r>
              <a:rPr lang="en-CA" sz="2400" dirty="0" err="1" smtClean="0"/>
              <a:t>si</a:t>
            </a:r>
            <a:r>
              <a:rPr lang="en-CA" sz="2400" dirty="0" smtClean="0"/>
              <a:t> </a:t>
            </a:r>
            <a:r>
              <a:rPr lang="en-CA" sz="2400" dirty="0" err="1" smtClean="0"/>
              <a:t>sensul</a:t>
            </a:r>
            <a:r>
              <a:rPr lang="en-CA" sz="2400" dirty="0" smtClean="0"/>
              <a:t> </a:t>
            </a:r>
            <a:r>
              <a:rPr lang="en-CA" sz="2400" dirty="0" err="1" smtClean="0"/>
              <a:t>corelatiei</a:t>
            </a:r>
            <a:r>
              <a:rPr lang="en-CA" sz="2400" dirty="0" smtClean="0"/>
              <a:t> </a:t>
            </a:r>
            <a:r>
              <a:rPr lang="en-CA" sz="2400" dirty="0" err="1" smtClean="0"/>
              <a:t>dintre</a:t>
            </a:r>
            <a:r>
              <a:rPr lang="en-CA" sz="2400" dirty="0" smtClean="0"/>
              <a:t> </a:t>
            </a:r>
            <a:r>
              <a:rPr lang="en-CA" sz="2400" dirty="0" err="1" smtClean="0"/>
              <a:t>variabile</a:t>
            </a:r>
            <a:r>
              <a:rPr lang="en-CA" sz="2400" dirty="0" smtClean="0"/>
              <a:t>.</a:t>
            </a:r>
            <a:endParaRPr lang="en-CA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397711" y="876307"/>
            <a:ext cx="1933029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800" b="1" dirty="0" err="1"/>
              <a:t>Introducere</a:t>
            </a:r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r>
              <a:rPr lang="en-CA" sz="2800" b="1" dirty="0"/>
              <a:t>IPOTEZA </a:t>
            </a:r>
          </a:p>
          <a:p>
            <a:pPr algn="ctr"/>
            <a:endParaRPr lang="en-CA" sz="2800" b="1" dirty="0"/>
          </a:p>
          <a:p>
            <a:pPr algn="ctr"/>
            <a:r>
              <a:rPr lang="en-CA" sz="2800" b="1" dirty="0" err="1"/>
              <a:t>Metode</a:t>
            </a:r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r>
              <a:rPr lang="en-CA" sz="2800" b="1" dirty="0" err="1"/>
              <a:t>Rezultate</a:t>
            </a:r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r>
              <a:rPr lang="en-CA" sz="2800" b="1" dirty="0" err="1"/>
              <a:t>Discutii</a:t>
            </a:r>
            <a:endParaRPr lang="en-CA" sz="2800" b="1" dirty="0"/>
          </a:p>
        </p:txBody>
      </p:sp>
      <p:sp>
        <p:nvSpPr>
          <p:cNvPr id="3" name="Down Arrow 2"/>
          <p:cNvSpPr/>
          <p:nvPr/>
        </p:nvSpPr>
        <p:spPr>
          <a:xfrm>
            <a:off x="6210300" y="1390655"/>
            <a:ext cx="381000" cy="7429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/>
          </a:p>
        </p:txBody>
      </p:sp>
      <p:sp>
        <p:nvSpPr>
          <p:cNvPr id="5" name="Curved Right Arrow 4"/>
          <p:cNvSpPr/>
          <p:nvPr/>
        </p:nvSpPr>
        <p:spPr>
          <a:xfrm>
            <a:off x="5053456" y="2303866"/>
            <a:ext cx="457627" cy="1010841"/>
          </a:xfrm>
          <a:prstGeom prst="curvedRightArrow">
            <a:avLst>
              <a:gd name="adj1" fmla="val 45774"/>
              <a:gd name="adj2" fmla="val 63428"/>
              <a:gd name="adj3" fmla="val 244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7" name="Curved Right Arrow 6"/>
          <p:cNvSpPr/>
          <p:nvPr/>
        </p:nvSpPr>
        <p:spPr>
          <a:xfrm flipH="1">
            <a:off x="7103073" y="2309306"/>
            <a:ext cx="457627" cy="1841217"/>
          </a:xfrm>
          <a:prstGeom prst="curvedRightArrow">
            <a:avLst>
              <a:gd name="adj1" fmla="val 45774"/>
              <a:gd name="adj2" fmla="val 63428"/>
              <a:gd name="adj3" fmla="val 244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8" name="Curved Right Arrow 7"/>
          <p:cNvSpPr/>
          <p:nvPr/>
        </p:nvSpPr>
        <p:spPr>
          <a:xfrm flipH="1">
            <a:off x="7439212" y="2303861"/>
            <a:ext cx="608296" cy="2805171"/>
          </a:xfrm>
          <a:prstGeom prst="curvedRightArrow">
            <a:avLst>
              <a:gd name="adj1" fmla="val 45774"/>
              <a:gd name="adj2" fmla="val 63428"/>
              <a:gd name="adj3" fmla="val 244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93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6528" y="698149"/>
            <a:ext cx="4261743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CA" sz="3200" b="1" dirty="0" err="1" smtClean="0"/>
              <a:t>Elementele</a:t>
            </a:r>
            <a:r>
              <a:rPr lang="en-CA" sz="3200" b="1" dirty="0" smtClean="0"/>
              <a:t> </a:t>
            </a:r>
            <a:r>
              <a:rPr lang="en-CA" sz="3200" b="1" dirty="0" err="1"/>
              <a:t>unei</a:t>
            </a:r>
            <a:r>
              <a:rPr lang="en-CA" sz="3200" b="1" dirty="0"/>
              <a:t> </a:t>
            </a:r>
            <a:r>
              <a:rPr lang="en-CA" sz="3200" b="1" dirty="0" err="1" smtClean="0"/>
              <a:t>ipoteze</a:t>
            </a:r>
            <a:r>
              <a:rPr lang="en-CA" sz="3200" b="1" dirty="0" smtClean="0"/>
              <a:t> </a:t>
            </a:r>
            <a:r>
              <a:rPr lang="en-CA" sz="3200" b="1" dirty="0" err="1" smtClean="0"/>
              <a:t>stiintifice</a:t>
            </a:r>
            <a:endParaRPr lang="en-CA" sz="3200" b="1" dirty="0"/>
          </a:p>
          <a:p>
            <a:pPr>
              <a:spcAft>
                <a:spcPts val="600"/>
              </a:spcAft>
            </a:pPr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400" dirty="0"/>
              <a:t>• Are </a:t>
            </a:r>
            <a:r>
              <a:rPr lang="en-CA" sz="2400" dirty="0" err="1"/>
              <a:t>puterea</a:t>
            </a:r>
            <a:r>
              <a:rPr lang="en-CA" sz="2400" dirty="0"/>
              <a:t> </a:t>
            </a:r>
            <a:r>
              <a:rPr lang="en-CA" sz="2400" dirty="0" err="1"/>
              <a:t>unei</a:t>
            </a:r>
            <a:r>
              <a:rPr lang="en-CA" sz="2400" dirty="0"/>
              <a:t> </a:t>
            </a:r>
            <a:r>
              <a:rPr lang="en-CA" sz="2400" dirty="0" err="1"/>
              <a:t>declaratii</a:t>
            </a:r>
            <a:r>
              <a:rPr lang="en-CA" sz="2400" dirty="0"/>
              <a:t> </a:t>
            </a:r>
          </a:p>
          <a:p>
            <a:pPr>
              <a:spcAft>
                <a:spcPts val="600"/>
              </a:spcAft>
            </a:pPr>
            <a:r>
              <a:rPr lang="en-CA" sz="2400" dirty="0"/>
              <a:t>• E la </a:t>
            </a:r>
            <a:r>
              <a:rPr lang="en-CA" sz="2400" dirty="0" err="1"/>
              <a:t>persoana</a:t>
            </a:r>
            <a:r>
              <a:rPr lang="en-CA" sz="2400" dirty="0"/>
              <a:t> </a:t>
            </a:r>
            <a:r>
              <a:rPr lang="en-CA" sz="2400" dirty="0" err="1"/>
              <a:t>intai</a:t>
            </a:r>
            <a:r>
              <a:rPr lang="en-CA" sz="2400" dirty="0"/>
              <a:t> </a:t>
            </a:r>
          </a:p>
          <a:p>
            <a:pPr>
              <a:spcAft>
                <a:spcPts val="600"/>
              </a:spcAft>
            </a:pPr>
            <a:r>
              <a:rPr lang="en-CA" sz="2400" dirty="0"/>
              <a:t>• Se </a:t>
            </a:r>
            <a:r>
              <a:rPr lang="en-CA" sz="2400" dirty="0" err="1"/>
              <a:t>poate</a:t>
            </a:r>
            <a:r>
              <a:rPr lang="en-CA" sz="2400" dirty="0"/>
              <a:t> </a:t>
            </a:r>
            <a:r>
              <a:rPr lang="en-CA" sz="2400" dirty="0" err="1"/>
              <a:t>testa</a:t>
            </a:r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400" dirty="0"/>
              <a:t>• </a:t>
            </a:r>
            <a:r>
              <a:rPr lang="en-CA" sz="2400" dirty="0" err="1"/>
              <a:t>Indica</a:t>
            </a:r>
            <a:r>
              <a:rPr lang="en-CA" sz="2400" dirty="0"/>
              <a:t> a </a:t>
            </a:r>
            <a:r>
              <a:rPr lang="en-CA" sz="2400" dirty="0" err="1"/>
              <a:t>relatie</a:t>
            </a:r>
            <a:r>
              <a:rPr lang="en-CA" sz="2400" dirty="0"/>
              <a:t> </a:t>
            </a:r>
            <a:r>
              <a:rPr lang="en-CA" sz="2400" dirty="0" err="1"/>
              <a:t>intre</a:t>
            </a:r>
            <a:r>
              <a:rPr lang="en-CA" sz="2400" dirty="0"/>
              <a:t> 2 </a:t>
            </a:r>
            <a:r>
              <a:rPr lang="en-CA" sz="2400" dirty="0" err="1"/>
              <a:t>sau</a:t>
            </a:r>
            <a:r>
              <a:rPr lang="en-CA" sz="2400" dirty="0"/>
              <a:t> </a:t>
            </a:r>
            <a:r>
              <a:rPr lang="en-CA" sz="2400" dirty="0" err="1" smtClean="0"/>
              <a:t>mai</a:t>
            </a:r>
            <a:r>
              <a:rPr lang="en-CA" sz="2400" dirty="0" smtClean="0"/>
              <a:t> </a:t>
            </a:r>
            <a:r>
              <a:rPr lang="en-CA" sz="2400" dirty="0" err="1"/>
              <a:t>multe</a:t>
            </a:r>
            <a:r>
              <a:rPr lang="en-CA" sz="2400" dirty="0"/>
              <a:t> </a:t>
            </a:r>
            <a:r>
              <a:rPr lang="en-CA" sz="2400" dirty="0" err="1"/>
              <a:t>variabile</a:t>
            </a:r>
            <a:r>
              <a:rPr lang="en-CA" sz="2400" dirty="0"/>
              <a:t> </a:t>
            </a:r>
          </a:p>
          <a:p>
            <a:pPr>
              <a:spcAft>
                <a:spcPts val="600"/>
              </a:spcAft>
            </a:pPr>
            <a:r>
              <a:rPr lang="en-CA" sz="2400" dirty="0"/>
              <a:t>• Este o </a:t>
            </a:r>
            <a:r>
              <a:rPr lang="en-CA" sz="2400" dirty="0" err="1"/>
              <a:t>supozitie</a:t>
            </a:r>
            <a:r>
              <a:rPr lang="en-CA" sz="2400" dirty="0"/>
              <a:t> </a:t>
            </a:r>
            <a:r>
              <a:rPr lang="en-CA" sz="2400" dirty="0" err="1" smtClean="0"/>
              <a:t>plauzibila</a:t>
            </a:r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400" dirty="0"/>
              <a:t>• </a:t>
            </a:r>
            <a:r>
              <a:rPr lang="en-CA" sz="2400" dirty="0" err="1"/>
              <a:t>Propune</a:t>
            </a:r>
            <a:r>
              <a:rPr lang="en-CA" sz="2400" dirty="0"/>
              <a:t> o </a:t>
            </a:r>
            <a:r>
              <a:rPr lang="en-CA" sz="2400" dirty="0" err="1"/>
              <a:t>explicatie</a:t>
            </a:r>
            <a:r>
              <a:rPr lang="en-CA" sz="2400" dirty="0"/>
              <a:t> </a:t>
            </a:r>
            <a:r>
              <a:rPr lang="en-CA" sz="2400" dirty="0" err="1"/>
              <a:t>logica</a:t>
            </a:r>
            <a:r>
              <a:rPr lang="en-CA" sz="2400" dirty="0"/>
              <a:t> </a:t>
            </a:r>
            <a:r>
              <a:rPr lang="en-CA" sz="2400" dirty="0" err="1"/>
              <a:t>sau</a:t>
            </a:r>
            <a:r>
              <a:rPr lang="en-CA" sz="2400" dirty="0"/>
              <a:t> un </a:t>
            </a:r>
            <a:r>
              <a:rPr lang="en-CA" sz="2400" dirty="0" err="1"/>
              <a:t>mecanism</a:t>
            </a:r>
            <a:r>
              <a:rPr lang="en-CA" sz="2400" dirty="0"/>
              <a:t> (ecologic, </a:t>
            </a:r>
            <a:r>
              <a:rPr lang="en-CA" sz="2400" dirty="0" smtClean="0"/>
              <a:t>biologic, </a:t>
            </a:r>
            <a:r>
              <a:rPr lang="en-CA" sz="2400" dirty="0" err="1" smtClean="0"/>
              <a:t>geomorfologic</a:t>
            </a:r>
            <a:r>
              <a:rPr lang="en-CA" sz="2400" dirty="0" smtClean="0"/>
              <a:t>)</a:t>
            </a:r>
            <a:endParaRPr lang="en-CA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397711" y="876307"/>
            <a:ext cx="1933029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800" b="1" dirty="0" err="1"/>
              <a:t>Introducere</a:t>
            </a:r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r>
              <a:rPr lang="en-CA" sz="2800" b="1" dirty="0"/>
              <a:t>IPOTEZA </a:t>
            </a:r>
          </a:p>
          <a:p>
            <a:pPr algn="ctr"/>
            <a:endParaRPr lang="en-CA" sz="2800" b="1" dirty="0"/>
          </a:p>
          <a:p>
            <a:pPr algn="ctr"/>
            <a:r>
              <a:rPr lang="en-CA" sz="2800" b="1" dirty="0" err="1"/>
              <a:t>Metode</a:t>
            </a:r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r>
              <a:rPr lang="en-CA" sz="2800" b="1" dirty="0" err="1"/>
              <a:t>Rezultate</a:t>
            </a:r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r>
              <a:rPr lang="en-CA" sz="2800" b="1" dirty="0" err="1"/>
              <a:t>Discutii</a:t>
            </a:r>
            <a:endParaRPr lang="en-CA" sz="2800" b="1" dirty="0"/>
          </a:p>
        </p:txBody>
      </p:sp>
      <p:sp>
        <p:nvSpPr>
          <p:cNvPr id="3" name="Down Arrow 2"/>
          <p:cNvSpPr/>
          <p:nvPr/>
        </p:nvSpPr>
        <p:spPr>
          <a:xfrm>
            <a:off x="6210300" y="1390655"/>
            <a:ext cx="381000" cy="7429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/>
          </a:p>
        </p:txBody>
      </p:sp>
      <p:sp>
        <p:nvSpPr>
          <p:cNvPr id="5" name="Curved Right Arrow 4"/>
          <p:cNvSpPr/>
          <p:nvPr/>
        </p:nvSpPr>
        <p:spPr>
          <a:xfrm>
            <a:off x="5053456" y="2303866"/>
            <a:ext cx="457627" cy="1010841"/>
          </a:xfrm>
          <a:prstGeom prst="curvedRightArrow">
            <a:avLst>
              <a:gd name="adj1" fmla="val 45774"/>
              <a:gd name="adj2" fmla="val 63428"/>
              <a:gd name="adj3" fmla="val 244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7" name="Curved Right Arrow 6"/>
          <p:cNvSpPr/>
          <p:nvPr/>
        </p:nvSpPr>
        <p:spPr>
          <a:xfrm flipH="1">
            <a:off x="7103073" y="2309306"/>
            <a:ext cx="457627" cy="1841217"/>
          </a:xfrm>
          <a:prstGeom prst="curvedRightArrow">
            <a:avLst>
              <a:gd name="adj1" fmla="val 45774"/>
              <a:gd name="adj2" fmla="val 63428"/>
              <a:gd name="adj3" fmla="val 244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8" name="Curved Right Arrow 7"/>
          <p:cNvSpPr/>
          <p:nvPr/>
        </p:nvSpPr>
        <p:spPr>
          <a:xfrm flipH="1">
            <a:off x="7439212" y="2303861"/>
            <a:ext cx="608296" cy="2805171"/>
          </a:xfrm>
          <a:prstGeom prst="curvedRightArrow">
            <a:avLst>
              <a:gd name="adj1" fmla="val 45774"/>
              <a:gd name="adj2" fmla="val 63428"/>
              <a:gd name="adj3" fmla="val 244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99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6528" y="698149"/>
            <a:ext cx="838461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Din Todd et al. 2009 in J of Applied Ecology</a:t>
            </a:r>
            <a:endParaRPr lang="en-CA" sz="2400" dirty="0"/>
          </a:p>
          <a:p>
            <a:endParaRPr lang="en-CA" sz="2200" dirty="0"/>
          </a:p>
          <a:p>
            <a:r>
              <a:rPr lang="en-CA" sz="2200" dirty="0" smtClean="0"/>
              <a:t>“</a:t>
            </a:r>
            <a:r>
              <a:rPr lang="en-CA" sz="2200" b="1" dirty="0"/>
              <a:t>We hypothesized that </a:t>
            </a:r>
            <a:r>
              <a:rPr lang="en-CA" sz="2200" b="1" dirty="0" smtClean="0"/>
              <a:t>the migration </a:t>
            </a:r>
            <a:r>
              <a:rPr lang="en-CA" sz="2200" b="1" dirty="0"/>
              <a:t>of amphibians through forest </a:t>
            </a:r>
            <a:r>
              <a:rPr lang="en-CA" sz="2200" b="1" dirty="0" err="1"/>
              <a:t>clearcuts</a:t>
            </a:r>
            <a:r>
              <a:rPr lang="en-CA" sz="2200" b="1" dirty="0"/>
              <a:t> would </a:t>
            </a:r>
            <a:r>
              <a:rPr lang="en-CA" sz="2200" b="1" dirty="0" smtClean="0"/>
              <a:t>be reduced </a:t>
            </a:r>
            <a:r>
              <a:rPr lang="en-CA" sz="2200" b="1" dirty="0"/>
              <a:t>compared with </a:t>
            </a:r>
            <a:r>
              <a:rPr lang="en-CA" sz="2200" b="1" dirty="0" err="1"/>
              <a:t>unharvested</a:t>
            </a:r>
            <a:r>
              <a:rPr lang="en-CA" sz="2200" b="1" dirty="0"/>
              <a:t> forests. </a:t>
            </a:r>
            <a:r>
              <a:rPr lang="en-CA" sz="2200" dirty="0"/>
              <a:t>We </a:t>
            </a:r>
            <a:r>
              <a:rPr lang="en-CA" sz="2200" dirty="0" smtClean="0"/>
              <a:t>further expected </a:t>
            </a:r>
            <a:r>
              <a:rPr lang="en-CA" sz="2200" dirty="0"/>
              <a:t>that effects would be greater for </a:t>
            </a:r>
            <a:r>
              <a:rPr lang="en-CA" sz="2200" dirty="0" smtClean="0"/>
              <a:t>forest-dependent species </a:t>
            </a:r>
            <a:r>
              <a:rPr lang="en-CA" sz="2200" dirty="0"/>
              <a:t>compared with more generalist species. </a:t>
            </a:r>
            <a:r>
              <a:rPr lang="en-CA" sz="2200" b="1" dirty="0"/>
              <a:t>We </a:t>
            </a:r>
            <a:r>
              <a:rPr lang="en-CA" sz="2200" b="1" dirty="0" smtClean="0"/>
              <a:t>also hypothesized </a:t>
            </a:r>
            <a:r>
              <a:rPr lang="en-CA" sz="2200" b="1" dirty="0"/>
              <a:t>that frogs would be less affected by </a:t>
            </a:r>
            <a:r>
              <a:rPr lang="en-CA" sz="2200" b="1" dirty="0" smtClean="0"/>
              <a:t>canopy removal </a:t>
            </a:r>
            <a:r>
              <a:rPr lang="en-CA" sz="2200" b="1" dirty="0"/>
              <a:t>than would salamanders because frogs are </a:t>
            </a:r>
            <a:r>
              <a:rPr lang="en-CA" sz="2200" b="1" dirty="0" smtClean="0"/>
              <a:t>generally more </a:t>
            </a:r>
            <a:r>
              <a:rPr lang="en-CA" sz="2200" b="1" dirty="0" err="1"/>
              <a:t>vagile</a:t>
            </a:r>
            <a:r>
              <a:rPr lang="en-CA" sz="2200" b="1" dirty="0"/>
              <a:t> and have relatively lower rates of water loss </a:t>
            </a:r>
            <a:r>
              <a:rPr lang="en-CA" sz="2200" b="1" dirty="0" smtClean="0"/>
              <a:t>for their </a:t>
            </a:r>
            <a:r>
              <a:rPr lang="en-CA" sz="2200" b="1" dirty="0"/>
              <a:t>mass</a:t>
            </a:r>
            <a:r>
              <a:rPr lang="en-CA" sz="2200" dirty="0"/>
              <a:t> (</a:t>
            </a:r>
            <a:r>
              <a:rPr lang="en-CA" sz="2200" dirty="0" err="1"/>
              <a:t>Spight</a:t>
            </a:r>
            <a:r>
              <a:rPr lang="en-CA" sz="2200" dirty="0"/>
              <a:t> 1968; </a:t>
            </a:r>
            <a:r>
              <a:rPr lang="en-CA" sz="2200" dirty="0" err="1" smtClean="0"/>
              <a:t>Graeter</a:t>
            </a:r>
            <a:r>
              <a:rPr lang="en-CA" sz="2200" dirty="0" smtClean="0"/>
              <a:t> </a:t>
            </a:r>
            <a:r>
              <a:rPr lang="en-CA" sz="2200" i="1" dirty="0" smtClean="0"/>
              <a:t>et al </a:t>
            </a:r>
            <a:r>
              <a:rPr lang="en-CA" sz="2200" dirty="0" smtClean="0"/>
              <a:t>. </a:t>
            </a:r>
            <a:r>
              <a:rPr lang="en-CA" sz="2200" dirty="0"/>
              <a:t>2008). Frogs are </a:t>
            </a:r>
            <a:r>
              <a:rPr lang="en-CA" sz="2200" dirty="0" smtClean="0"/>
              <a:t>also more </a:t>
            </a:r>
            <a:r>
              <a:rPr lang="en-CA" sz="2200" dirty="0"/>
              <a:t>likely to breed in open-canopy wetlands compared </a:t>
            </a:r>
            <a:r>
              <a:rPr lang="en-CA" sz="2200" dirty="0" smtClean="0"/>
              <a:t>to salamanders</a:t>
            </a:r>
            <a:r>
              <a:rPr lang="en-CA" sz="2200" dirty="0"/>
              <a:t>, which typically breed in forested </a:t>
            </a:r>
            <a:r>
              <a:rPr lang="en-CA" sz="2200" dirty="0" smtClean="0"/>
              <a:t>wetlands (Werner </a:t>
            </a:r>
            <a:r>
              <a:rPr lang="en-CA" sz="2200" i="1" dirty="0" smtClean="0"/>
              <a:t>et al</a:t>
            </a:r>
            <a:r>
              <a:rPr lang="en-CA" sz="2200" dirty="0" smtClean="0"/>
              <a:t>. </a:t>
            </a:r>
            <a:r>
              <a:rPr lang="en-CA" sz="2200" dirty="0"/>
              <a:t>2007b). Finally, </a:t>
            </a:r>
            <a:r>
              <a:rPr lang="en-CA" sz="2200" b="1" dirty="0"/>
              <a:t>we hypothesized that </a:t>
            </a:r>
            <a:r>
              <a:rPr lang="en-CA" sz="2200" b="1" dirty="0" smtClean="0"/>
              <a:t>amphibians exiting </a:t>
            </a:r>
            <a:r>
              <a:rPr lang="en-CA" sz="2200" b="1" dirty="0"/>
              <a:t>wetlands through </a:t>
            </a:r>
            <a:r>
              <a:rPr lang="en-CA" sz="2200" b="1" dirty="0" err="1"/>
              <a:t>clearcuts</a:t>
            </a:r>
            <a:r>
              <a:rPr lang="en-CA" sz="2200" b="1" dirty="0"/>
              <a:t> would be more likely </a:t>
            </a:r>
            <a:r>
              <a:rPr lang="en-CA" sz="2200" b="1" dirty="0" smtClean="0"/>
              <a:t>to reverse </a:t>
            </a:r>
            <a:r>
              <a:rPr lang="en-CA" sz="2200" b="1" dirty="0"/>
              <a:t>course (i.e. immediately retreat) than those </a:t>
            </a:r>
            <a:r>
              <a:rPr lang="en-CA" sz="2200" b="1" dirty="0" smtClean="0"/>
              <a:t>exiting through </a:t>
            </a:r>
            <a:r>
              <a:rPr lang="en-CA" sz="2200" b="1" dirty="0"/>
              <a:t>forests.</a:t>
            </a:r>
            <a:r>
              <a:rPr lang="en-CA" sz="2200" dirty="0" smtClean="0"/>
              <a:t>”</a:t>
            </a:r>
            <a:endParaRPr lang="en-CA" sz="2200" dirty="0"/>
          </a:p>
        </p:txBody>
      </p:sp>
    </p:spTree>
    <p:extLst>
      <p:ext uri="{BB962C8B-B14F-4D97-AF65-F5344CB8AC3E}">
        <p14:creationId xmlns:p14="http://schemas.microsoft.com/office/powerpoint/2010/main" val="104257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g. 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057" y="-161896"/>
            <a:ext cx="4218998" cy="471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16683" y="4549676"/>
            <a:ext cx="778308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CA" b="1" dirty="0" smtClean="0">
                <a:solidFill>
                  <a:srgbClr val="403838"/>
                </a:solidFill>
              </a:rPr>
              <a:t>Fig</a:t>
            </a:r>
            <a:r>
              <a:rPr lang="en-CA" b="1" dirty="0">
                <a:solidFill>
                  <a:srgbClr val="403838"/>
                </a:solidFill>
              </a:rPr>
              <a:t>. 1</a:t>
            </a:r>
            <a:r>
              <a:rPr lang="en-CA" b="1" dirty="0" smtClean="0">
                <a:solidFill>
                  <a:srgbClr val="403838"/>
                </a:solidFill>
              </a:rPr>
              <a:t>. Research </a:t>
            </a:r>
            <a:r>
              <a:rPr lang="en-CA" b="1" dirty="0">
                <a:solidFill>
                  <a:srgbClr val="403838"/>
                </a:solidFill>
              </a:rPr>
              <a:t>planning flowchart </a:t>
            </a:r>
            <a:r>
              <a:rPr lang="en-CA" b="1" dirty="0" smtClean="0">
                <a:solidFill>
                  <a:srgbClr val="403838"/>
                </a:solidFill>
              </a:rPr>
              <a:t>for </a:t>
            </a:r>
            <a:r>
              <a:rPr lang="en-CA" b="1" dirty="0">
                <a:solidFill>
                  <a:srgbClr val="403838"/>
                </a:solidFill>
              </a:rPr>
              <a:t>teaching strong </a:t>
            </a:r>
            <a:r>
              <a:rPr lang="en-CA" b="1" dirty="0" smtClean="0">
                <a:solidFill>
                  <a:srgbClr val="403838"/>
                </a:solidFill>
              </a:rPr>
              <a:t> inference</a:t>
            </a:r>
            <a:r>
              <a:rPr lang="en-CA" b="1" dirty="0">
                <a:solidFill>
                  <a:srgbClr val="403838"/>
                </a:solidFill>
              </a:rPr>
              <a:t>.</a:t>
            </a:r>
            <a:r>
              <a:rPr lang="en-CA" dirty="0">
                <a:solidFill>
                  <a:srgbClr val="403838"/>
                </a:solidFill>
              </a:rPr>
              <a:t> The multiple arrows denote multiple working hypotheses and the fact that a single hypothesis often makes several testable predictions. The words in gray to the left are the cognitive skills required to complete each step</a:t>
            </a:r>
            <a:r>
              <a:rPr lang="en-CA" dirty="0" smtClean="0">
                <a:solidFill>
                  <a:srgbClr val="403838"/>
                </a:solidFill>
              </a:rPr>
              <a:t>.</a:t>
            </a:r>
          </a:p>
          <a:p>
            <a:pPr fontAlgn="base"/>
            <a:endParaRPr lang="en-CA" b="0" i="0" dirty="0">
              <a:solidFill>
                <a:srgbClr val="403838"/>
              </a:solidFill>
              <a:effectLst/>
            </a:endParaRPr>
          </a:p>
          <a:p>
            <a:pPr fontAlgn="base"/>
            <a:r>
              <a:rPr lang="en-CA" dirty="0">
                <a:solidFill>
                  <a:srgbClr val="403838"/>
                </a:solidFill>
              </a:rPr>
              <a:t>Din </a:t>
            </a:r>
            <a:r>
              <a:rPr lang="en-CA" i="1" dirty="0">
                <a:solidFill>
                  <a:srgbClr val="403838"/>
                </a:solidFill>
              </a:rPr>
              <a:t>Fudge, D. (2014) Fifty years of J. R. Platt’s strong </a:t>
            </a:r>
            <a:r>
              <a:rPr lang="en-CA" i="1" dirty="0" smtClean="0">
                <a:solidFill>
                  <a:srgbClr val="403838"/>
                </a:solidFill>
              </a:rPr>
              <a:t>inference. Journal of Experimental Biology, 217, 1202-1204</a:t>
            </a:r>
            <a:endParaRPr lang="en-CA" b="0" i="1" dirty="0">
              <a:solidFill>
                <a:srgbClr val="403838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4197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0899" y="185503"/>
            <a:ext cx="769042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 smtClean="0">
                <a:solidFill>
                  <a:srgbClr val="FF0000"/>
                </a:solidFill>
              </a:rPr>
              <a:t>REFERAT - </a:t>
            </a:r>
            <a:r>
              <a:rPr lang="en-CA" sz="2400" b="1" u="sng" dirty="0" err="1" smtClean="0">
                <a:solidFill>
                  <a:srgbClr val="FF0000"/>
                </a:solidFill>
              </a:rPr>
              <a:t>pana</a:t>
            </a:r>
            <a:r>
              <a:rPr lang="en-CA" sz="2400" b="1" u="sng" dirty="0" smtClean="0">
                <a:solidFill>
                  <a:srgbClr val="FF0000"/>
                </a:solidFill>
              </a:rPr>
              <a:t> </a:t>
            </a:r>
            <a:r>
              <a:rPr lang="en-CA" sz="2400" b="1" u="sng" dirty="0" err="1" smtClean="0">
                <a:solidFill>
                  <a:srgbClr val="FF0000"/>
                </a:solidFill>
              </a:rPr>
              <a:t>Joi</a:t>
            </a:r>
            <a:r>
              <a:rPr lang="en-CA" sz="2400" b="1" u="sng" dirty="0" smtClean="0">
                <a:solidFill>
                  <a:srgbClr val="FF0000"/>
                </a:solidFill>
              </a:rPr>
              <a:t>, 7 MAI</a:t>
            </a:r>
          </a:p>
          <a:p>
            <a:endParaRPr lang="en-CA" sz="2200" b="1" dirty="0"/>
          </a:p>
          <a:p>
            <a:r>
              <a:rPr lang="en-CA" sz="2200" b="1" dirty="0" err="1" smtClean="0"/>
              <a:t>Cititi</a:t>
            </a:r>
            <a:r>
              <a:rPr lang="en-CA" sz="2200" b="1" dirty="0" smtClean="0"/>
              <a:t> cu </a:t>
            </a:r>
            <a:r>
              <a:rPr lang="en-CA" sz="2200" b="1" dirty="0" err="1" smtClean="0"/>
              <a:t>atentie</a:t>
            </a:r>
            <a:r>
              <a:rPr lang="en-CA" sz="2200" b="1" dirty="0" smtClean="0"/>
              <a:t> </a:t>
            </a:r>
            <a:r>
              <a:rPr lang="en-CA" sz="2200" b="1" dirty="0" err="1" smtClean="0"/>
              <a:t>si</a:t>
            </a:r>
            <a:r>
              <a:rPr lang="en-CA" sz="2200" b="1" dirty="0" smtClean="0"/>
              <a:t> </a:t>
            </a:r>
            <a:r>
              <a:rPr lang="en-CA" sz="2200" b="1" dirty="0" err="1" smtClean="0"/>
              <a:t>scrieti</a:t>
            </a:r>
            <a:r>
              <a:rPr lang="en-CA" sz="2200" b="1" dirty="0" smtClean="0"/>
              <a:t> un </a:t>
            </a:r>
            <a:r>
              <a:rPr lang="en-CA" sz="2200" b="1" dirty="0" err="1" smtClean="0"/>
              <a:t>rezumat</a:t>
            </a:r>
            <a:r>
              <a:rPr lang="en-CA" sz="2200" b="1" dirty="0" smtClean="0"/>
              <a:t> al </a:t>
            </a:r>
            <a:r>
              <a:rPr lang="en-CA" sz="2200" b="1" dirty="0" err="1" smtClean="0"/>
              <a:t>urmatorului</a:t>
            </a:r>
            <a:r>
              <a:rPr lang="en-CA" sz="2200" b="1" dirty="0" smtClean="0"/>
              <a:t> </a:t>
            </a:r>
            <a:r>
              <a:rPr lang="en-CA" sz="2200" b="1" dirty="0" err="1" smtClean="0"/>
              <a:t>articol</a:t>
            </a:r>
            <a:r>
              <a:rPr lang="en-CA" sz="2200" b="1" dirty="0" smtClean="0"/>
              <a:t>:</a:t>
            </a:r>
          </a:p>
          <a:p>
            <a:endParaRPr lang="en-CA" sz="2200" b="1" dirty="0"/>
          </a:p>
          <a:p>
            <a:r>
              <a:rPr lang="en-CA" sz="2400" dirty="0"/>
              <a:t>Ayala, F</a:t>
            </a:r>
            <a:r>
              <a:rPr lang="en-CA" sz="2400" dirty="0" smtClean="0"/>
              <a:t>. J</a:t>
            </a:r>
            <a:r>
              <a:rPr lang="en-CA" sz="2400" dirty="0"/>
              <a:t>. (2009). Darwin and the scientific method. </a:t>
            </a:r>
            <a:r>
              <a:rPr lang="en-CA" sz="2400" i="1" dirty="0"/>
              <a:t>Proc. Natl. Acad. Sci. </a:t>
            </a:r>
            <a:r>
              <a:rPr lang="en-CA" sz="2400" dirty="0"/>
              <a:t>, 106 , 10033–10039.</a:t>
            </a:r>
          </a:p>
          <a:p>
            <a:r>
              <a:rPr lang="en-CA" sz="2000" dirty="0" smtClean="0">
                <a:solidFill>
                  <a:srgbClr val="FF0000"/>
                </a:solidFill>
              </a:rPr>
              <a:t>(</a:t>
            </a:r>
            <a:r>
              <a:rPr lang="en-CA" sz="2000" dirty="0" err="1" smtClean="0">
                <a:solidFill>
                  <a:srgbClr val="FF0000"/>
                </a:solidFill>
              </a:rPr>
              <a:t>doar</a:t>
            </a:r>
            <a:r>
              <a:rPr lang="en-CA" sz="2000" dirty="0" smtClean="0">
                <a:solidFill>
                  <a:srgbClr val="FF0000"/>
                </a:solidFill>
              </a:rPr>
              <a:t> </a:t>
            </a:r>
            <a:r>
              <a:rPr lang="en-CA" sz="2000" dirty="0" err="1" smtClean="0">
                <a:solidFill>
                  <a:srgbClr val="FF0000"/>
                </a:solidFill>
              </a:rPr>
              <a:t>pana</a:t>
            </a:r>
            <a:r>
              <a:rPr lang="en-CA" sz="2000" dirty="0" smtClean="0">
                <a:solidFill>
                  <a:srgbClr val="FF0000"/>
                </a:solidFill>
              </a:rPr>
              <a:t> la </a:t>
            </a:r>
            <a:r>
              <a:rPr lang="en-CA" sz="2000" dirty="0" err="1" smtClean="0">
                <a:solidFill>
                  <a:srgbClr val="FF0000"/>
                </a:solidFill>
              </a:rPr>
              <a:t>sectiunea</a:t>
            </a:r>
            <a:r>
              <a:rPr lang="en-CA" sz="2000" dirty="0" smtClean="0">
                <a:solidFill>
                  <a:srgbClr val="FF0000"/>
                </a:solidFill>
              </a:rPr>
              <a:t> </a:t>
            </a:r>
            <a:r>
              <a:rPr lang="en-CA" sz="2000" dirty="0" err="1" smtClean="0">
                <a:solidFill>
                  <a:srgbClr val="FF0000"/>
                </a:solidFill>
              </a:rPr>
              <a:t>intitulata</a:t>
            </a:r>
            <a:r>
              <a:rPr lang="en-CA" sz="2000" dirty="0" smtClean="0">
                <a:solidFill>
                  <a:srgbClr val="FF0000"/>
                </a:solidFill>
              </a:rPr>
              <a:t> ‘Darwin’: </a:t>
            </a:r>
            <a:r>
              <a:rPr lang="en-CA" sz="2000" dirty="0" err="1" smtClean="0">
                <a:solidFill>
                  <a:srgbClr val="FF0000"/>
                </a:solidFill>
              </a:rPr>
              <a:t>pag</a:t>
            </a:r>
            <a:r>
              <a:rPr lang="en-CA" sz="2000" dirty="0" smtClean="0">
                <a:solidFill>
                  <a:srgbClr val="FF0000"/>
                </a:solidFill>
              </a:rPr>
              <a:t>. 10033-10037)</a:t>
            </a:r>
            <a:endParaRPr lang="en-CA" sz="2200" dirty="0">
              <a:solidFill>
                <a:srgbClr val="FF0000"/>
              </a:solidFill>
            </a:endParaRPr>
          </a:p>
          <a:p>
            <a:endParaRPr lang="en-CA" sz="2200" i="1" dirty="0" smtClean="0"/>
          </a:p>
          <a:p>
            <a:r>
              <a:rPr lang="en-CA" sz="2000" i="1" dirty="0" smtClean="0"/>
              <a:t>Optional, </a:t>
            </a:r>
            <a:r>
              <a:rPr lang="en-CA" sz="2000" i="1" dirty="0" err="1" smtClean="0"/>
              <a:t>puteti</a:t>
            </a:r>
            <a:r>
              <a:rPr lang="en-CA" sz="2000" i="1" dirty="0" smtClean="0"/>
              <a:t> </a:t>
            </a:r>
            <a:r>
              <a:rPr lang="en-CA" sz="2000" i="1" dirty="0" err="1" smtClean="0"/>
              <a:t>parcurge</a:t>
            </a:r>
            <a:r>
              <a:rPr lang="en-CA" sz="2000" i="1" dirty="0" smtClean="0"/>
              <a:t> 2 </a:t>
            </a:r>
            <a:r>
              <a:rPr lang="en-CA" sz="2000" i="1" dirty="0" err="1" smtClean="0"/>
              <a:t>articole</a:t>
            </a:r>
            <a:r>
              <a:rPr lang="en-CA" sz="2000" i="1" dirty="0" smtClean="0"/>
              <a:t> </a:t>
            </a:r>
            <a:r>
              <a:rPr lang="en-CA" sz="2000" i="1" dirty="0" err="1" smtClean="0"/>
              <a:t>relevante</a:t>
            </a:r>
            <a:r>
              <a:rPr lang="en-CA" sz="2000" i="1" dirty="0" smtClean="0"/>
              <a:t> </a:t>
            </a:r>
            <a:r>
              <a:rPr lang="en-CA" sz="2000" i="1" dirty="0" err="1" smtClean="0"/>
              <a:t>pentru</a:t>
            </a:r>
            <a:r>
              <a:rPr lang="en-CA" sz="2000" i="1" dirty="0" smtClean="0"/>
              <a:t> </a:t>
            </a:r>
            <a:r>
              <a:rPr lang="en-CA" sz="2000" i="1" dirty="0" err="1" smtClean="0"/>
              <a:t>Metoda</a:t>
            </a:r>
            <a:r>
              <a:rPr lang="en-CA" sz="2000" i="1" dirty="0" smtClean="0"/>
              <a:t> </a:t>
            </a:r>
            <a:r>
              <a:rPr lang="en-CA" sz="2000" i="1" dirty="0" err="1" smtClean="0"/>
              <a:t>Stiintifica</a:t>
            </a:r>
            <a:r>
              <a:rPr lang="en-CA" sz="2000" i="1" dirty="0" smtClean="0"/>
              <a:t>:</a:t>
            </a:r>
          </a:p>
          <a:p>
            <a:endParaRPr lang="en-CA" sz="2000" i="1" dirty="0" smtClean="0"/>
          </a:p>
          <a:p>
            <a:r>
              <a:rPr lang="en-CA" sz="2000" i="1" dirty="0" smtClean="0">
                <a:solidFill>
                  <a:srgbClr val="403838"/>
                </a:solidFill>
              </a:rPr>
              <a:t>1) Fudge</a:t>
            </a:r>
            <a:r>
              <a:rPr lang="en-CA" sz="2000" i="1" dirty="0">
                <a:solidFill>
                  <a:srgbClr val="403838"/>
                </a:solidFill>
              </a:rPr>
              <a:t>, D. (2014) Fifty years of J. R. Platt’s strong inference. Journal of Experimental Biology, 217, </a:t>
            </a:r>
            <a:r>
              <a:rPr lang="en-CA" sz="2000" i="1" dirty="0" smtClean="0">
                <a:solidFill>
                  <a:srgbClr val="403838"/>
                </a:solidFill>
              </a:rPr>
              <a:t>1202-1204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i="1" dirty="0" smtClean="0">
                <a:solidFill>
                  <a:srgbClr val="222222"/>
                </a:solidFill>
                <a:cs typeface="Lucida Sans Unicode" panose="020B0602030504020204" pitchFamily="34" charset="0"/>
              </a:rPr>
              <a:t>2) Platt</a:t>
            </a:r>
            <a:r>
              <a:rPr lang="en-US" altLang="en-US" sz="2000" i="1" dirty="0">
                <a:solidFill>
                  <a:srgbClr val="222222"/>
                </a:solidFill>
                <a:cs typeface="Lucida Sans Unicode" panose="020B0602030504020204" pitchFamily="34" charset="0"/>
              </a:rPr>
              <a:t>, J. R</a:t>
            </a:r>
            <a:r>
              <a:rPr lang="en-US" altLang="en-US" sz="2000" i="1" dirty="0" smtClean="0">
                <a:solidFill>
                  <a:srgbClr val="222222"/>
                </a:solidFill>
                <a:cs typeface="Lucida Sans Unicode" panose="020B0602030504020204" pitchFamily="34" charset="0"/>
              </a:rPr>
              <a:t>. (</a:t>
            </a:r>
            <a:r>
              <a:rPr lang="en-US" altLang="en-US" sz="2000" i="1" dirty="0">
                <a:solidFill>
                  <a:srgbClr val="222222"/>
                </a:solidFill>
                <a:cs typeface="Lucida Sans Unicode" panose="020B0602030504020204" pitchFamily="34" charset="0"/>
              </a:rPr>
              <a:t>1964). Strong inference: certain systematic methods of scientific thinking may produce much more rapid progress than others. </a:t>
            </a:r>
            <a:r>
              <a:rPr lang="en-US" altLang="en-US" sz="2000" i="1" dirty="0" smtClean="0">
                <a:solidFill>
                  <a:srgbClr val="222222"/>
                </a:solidFill>
                <a:cs typeface="Lucida Sans Unicode" panose="020B0602030504020204" pitchFamily="34" charset="0"/>
              </a:rPr>
              <a:t>Science,</a:t>
            </a:r>
            <a:r>
              <a:rPr lang="en-US" altLang="en-US" sz="2000" i="1" dirty="0">
                <a:solidFill>
                  <a:srgbClr val="222222"/>
                </a:solidFill>
                <a:cs typeface="Lucida Sans Unicode" panose="020B0602030504020204" pitchFamily="34" charset="0"/>
              </a:rPr>
              <a:t> 146</a:t>
            </a:r>
            <a:r>
              <a:rPr lang="en-US" altLang="en-US" sz="2000" i="1" dirty="0" smtClean="0">
                <a:solidFill>
                  <a:srgbClr val="222222"/>
                </a:solidFill>
                <a:cs typeface="Lucida Sans Unicode" panose="020B0602030504020204" pitchFamily="34" charset="0"/>
              </a:rPr>
              <a:t>, 347-353</a:t>
            </a:r>
            <a:endParaRPr lang="en-CA" sz="2000" i="1" dirty="0" smtClean="0">
              <a:solidFill>
                <a:srgbClr val="403838"/>
              </a:solidFill>
            </a:endParaRPr>
          </a:p>
          <a:p>
            <a:endParaRPr lang="en-CA" sz="2000" b="1" i="1" dirty="0">
              <a:solidFill>
                <a:srgbClr val="403838"/>
              </a:solidFill>
            </a:endParaRPr>
          </a:p>
          <a:p>
            <a:endParaRPr lang="en-CA" sz="2000" b="1" i="1" dirty="0" smtClean="0">
              <a:solidFill>
                <a:srgbClr val="403838"/>
              </a:solidFill>
            </a:endParaRPr>
          </a:p>
          <a:p>
            <a:r>
              <a:rPr lang="en-CA" sz="2000" b="1" dirty="0" err="1" smtClean="0">
                <a:solidFill>
                  <a:srgbClr val="403838"/>
                </a:solidFill>
              </a:rPr>
              <a:t>Toate</a:t>
            </a:r>
            <a:r>
              <a:rPr lang="en-CA" sz="2000" b="1" dirty="0" smtClean="0">
                <a:solidFill>
                  <a:srgbClr val="403838"/>
                </a:solidFill>
              </a:rPr>
              <a:t> </a:t>
            </a:r>
            <a:r>
              <a:rPr lang="en-CA" sz="2000" b="1" dirty="0" err="1" smtClean="0">
                <a:solidFill>
                  <a:srgbClr val="403838"/>
                </a:solidFill>
              </a:rPr>
              <a:t>articolele</a:t>
            </a:r>
            <a:r>
              <a:rPr lang="en-CA" sz="2000" b="1" dirty="0" smtClean="0">
                <a:solidFill>
                  <a:srgbClr val="403838"/>
                </a:solidFill>
              </a:rPr>
              <a:t> pot fi </a:t>
            </a:r>
            <a:r>
              <a:rPr lang="en-CA" sz="2000" b="1" dirty="0" err="1" smtClean="0">
                <a:solidFill>
                  <a:srgbClr val="403838"/>
                </a:solidFill>
              </a:rPr>
              <a:t>accesate</a:t>
            </a:r>
            <a:r>
              <a:rPr lang="en-CA" sz="2000" b="1" dirty="0" smtClean="0">
                <a:solidFill>
                  <a:srgbClr val="403838"/>
                </a:solidFill>
              </a:rPr>
              <a:t> via: </a:t>
            </a:r>
          </a:p>
          <a:p>
            <a:r>
              <a:rPr lang="en-CA" sz="2000" dirty="0">
                <a:solidFill>
                  <a:srgbClr val="403838"/>
                </a:solidFill>
                <a:hlinkClick r:id="rId2"/>
              </a:rPr>
              <a:t>http://vioreldpopescu.com/teaching/eism-tehnici-de-scriere</a:t>
            </a:r>
            <a:r>
              <a:rPr lang="en-CA" sz="2000" dirty="0" smtClean="0">
                <a:solidFill>
                  <a:srgbClr val="403838"/>
                </a:solidFill>
                <a:hlinkClick r:id="rId2"/>
              </a:rPr>
              <a:t>/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95837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0900" y="518015"/>
            <a:ext cx="785668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u="sng" dirty="0" smtClean="0">
                <a:solidFill>
                  <a:srgbClr val="FF0000"/>
                </a:solidFill>
              </a:rPr>
              <a:t>REFERAT - </a:t>
            </a:r>
            <a:r>
              <a:rPr lang="en-CA" sz="2200" b="1" u="sng" dirty="0" err="1" smtClean="0">
                <a:solidFill>
                  <a:srgbClr val="FF0000"/>
                </a:solidFill>
              </a:rPr>
              <a:t>pana</a:t>
            </a:r>
            <a:r>
              <a:rPr lang="en-CA" sz="2200" b="1" u="sng" dirty="0" smtClean="0">
                <a:solidFill>
                  <a:srgbClr val="FF0000"/>
                </a:solidFill>
              </a:rPr>
              <a:t> </a:t>
            </a:r>
            <a:r>
              <a:rPr lang="en-CA" sz="2200" b="1" u="sng" dirty="0" err="1" smtClean="0">
                <a:solidFill>
                  <a:srgbClr val="FF0000"/>
                </a:solidFill>
              </a:rPr>
              <a:t>Joi</a:t>
            </a:r>
            <a:r>
              <a:rPr lang="en-CA" sz="2200" b="1" u="sng" dirty="0" smtClean="0">
                <a:solidFill>
                  <a:srgbClr val="FF0000"/>
                </a:solidFill>
              </a:rPr>
              <a:t>, 7 MAI</a:t>
            </a:r>
          </a:p>
          <a:p>
            <a:endParaRPr lang="en-CA" sz="2200" b="1" dirty="0"/>
          </a:p>
          <a:p>
            <a:r>
              <a:rPr lang="en-CA" sz="2400" b="1" dirty="0" err="1" smtClean="0"/>
              <a:t>Continutul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referatului</a:t>
            </a:r>
            <a:r>
              <a:rPr lang="en-CA" sz="2400" b="1" dirty="0" smtClean="0"/>
              <a:t>:</a:t>
            </a:r>
          </a:p>
          <a:p>
            <a:endParaRPr lang="en-CA" sz="2400" dirty="0"/>
          </a:p>
          <a:p>
            <a:r>
              <a:rPr lang="en-CA" sz="2400" dirty="0"/>
              <a:t>1</a:t>
            </a:r>
            <a:r>
              <a:rPr lang="en-CA" sz="2400" dirty="0" smtClean="0"/>
              <a:t>. </a:t>
            </a:r>
            <a:r>
              <a:rPr lang="en-CA" sz="2400" dirty="0" err="1" smtClean="0"/>
              <a:t>Titlu</a:t>
            </a:r>
            <a:endParaRPr lang="en-CA" sz="2400" dirty="0"/>
          </a:p>
          <a:p>
            <a:endParaRPr lang="en-CA" sz="2400" dirty="0" smtClean="0"/>
          </a:p>
          <a:p>
            <a:r>
              <a:rPr lang="en-CA" sz="2400" dirty="0" smtClean="0"/>
              <a:t>2. </a:t>
            </a:r>
            <a:r>
              <a:rPr lang="en-CA" sz="2400" dirty="0" err="1" smtClean="0"/>
              <a:t>Rezumat</a:t>
            </a:r>
            <a:r>
              <a:rPr lang="en-CA" sz="2400" dirty="0" smtClean="0"/>
              <a:t> </a:t>
            </a:r>
            <a:r>
              <a:rPr lang="en-CA" sz="2400" dirty="0" smtClean="0"/>
              <a:t>ale </a:t>
            </a:r>
            <a:r>
              <a:rPr lang="en-CA" sz="2400" dirty="0" err="1" smtClean="0"/>
              <a:t>sectiunilor</a:t>
            </a:r>
            <a:r>
              <a:rPr lang="en-CA" sz="2400" dirty="0" smtClean="0"/>
              <a:t> </a:t>
            </a:r>
            <a:r>
              <a:rPr lang="en-CA" sz="2400" dirty="0" err="1" smtClean="0"/>
              <a:t>selectate</a:t>
            </a:r>
            <a:r>
              <a:rPr lang="en-CA" sz="2400" dirty="0" smtClean="0"/>
              <a:t> din </a:t>
            </a:r>
            <a:r>
              <a:rPr lang="en-CA" sz="2400" dirty="0" err="1" smtClean="0"/>
              <a:t>articolului</a:t>
            </a:r>
            <a:r>
              <a:rPr lang="en-CA" sz="2400" dirty="0" smtClean="0"/>
              <a:t> </a:t>
            </a:r>
            <a:r>
              <a:rPr lang="en-CA" sz="2400" dirty="0" err="1" smtClean="0"/>
              <a:t>lui</a:t>
            </a:r>
            <a:r>
              <a:rPr lang="en-CA" sz="2400" dirty="0" smtClean="0"/>
              <a:t> Francisco Ayala, </a:t>
            </a:r>
            <a:r>
              <a:rPr lang="en-CA" sz="2400" i="1" dirty="0"/>
              <a:t>Darwin and the scientific </a:t>
            </a:r>
            <a:r>
              <a:rPr lang="en-CA" sz="2400" i="1" dirty="0" smtClean="0"/>
              <a:t>method</a:t>
            </a:r>
            <a:endParaRPr lang="en-CA" sz="2400" dirty="0"/>
          </a:p>
          <a:p>
            <a:pPr marL="342900" indent="-342900">
              <a:buFontTx/>
              <a:buChar char="-"/>
            </a:pPr>
            <a:r>
              <a:rPr lang="en-CA" sz="2400" i="1" dirty="0" err="1" smtClean="0"/>
              <a:t>Problema</a:t>
            </a:r>
            <a:r>
              <a:rPr lang="en-CA" sz="2400" i="1" dirty="0" smtClean="0"/>
              <a:t> </a:t>
            </a:r>
            <a:r>
              <a:rPr lang="en-CA" sz="2400" i="1" dirty="0" err="1" smtClean="0"/>
              <a:t>sau</a:t>
            </a:r>
            <a:r>
              <a:rPr lang="en-CA" sz="2400" i="1" dirty="0" smtClean="0"/>
              <a:t> </a:t>
            </a:r>
            <a:r>
              <a:rPr lang="en-CA" sz="2400" i="1" dirty="0" err="1" smtClean="0"/>
              <a:t>conceptul</a:t>
            </a:r>
            <a:r>
              <a:rPr lang="en-CA" sz="2400" i="1" dirty="0" smtClean="0"/>
              <a:t> </a:t>
            </a:r>
            <a:r>
              <a:rPr lang="en-CA" sz="2400" i="1" dirty="0" err="1" smtClean="0"/>
              <a:t>adresat</a:t>
            </a:r>
            <a:endParaRPr lang="en-CA" sz="2400" i="1" dirty="0" smtClean="0"/>
          </a:p>
          <a:p>
            <a:pPr marL="342900" indent="-342900">
              <a:buFontTx/>
              <a:buChar char="-"/>
            </a:pPr>
            <a:r>
              <a:rPr lang="en-CA" sz="2400" i="1" dirty="0" err="1" smtClean="0"/>
              <a:t>Contextul</a:t>
            </a:r>
            <a:r>
              <a:rPr lang="en-CA" sz="2400" i="1" dirty="0" smtClean="0"/>
              <a:t> </a:t>
            </a:r>
            <a:r>
              <a:rPr lang="en-CA" sz="2400" i="1" dirty="0" err="1" smtClean="0"/>
              <a:t>istoric</a:t>
            </a:r>
            <a:endParaRPr lang="en-CA" sz="2400" i="1" dirty="0" smtClean="0"/>
          </a:p>
          <a:p>
            <a:pPr marL="342900" indent="-342900">
              <a:buFontTx/>
              <a:buChar char="-"/>
            </a:pPr>
            <a:r>
              <a:rPr lang="en-CA" sz="2400" i="1" dirty="0" err="1" smtClean="0"/>
              <a:t>Concluziile</a:t>
            </a:r>
            <a:r>
              <a:rPr lang="en-CA" sz="2400" i="1" dirty="0" smtClean="0"/>
              <a:t> </a:t>
            </a:r>
            <a:r>
              <a:rPr lang="en-CA" sz="2400" i="1" dirty="0" err="1" smtClean="0"/>
              <a:t>trase</a:t>
            </a:r>
            <a:r>
              <a:rPr lang="en-CA" sz="2400" i="1" dirty="0" smtClean="0"/>
              <a:t> de </a:t>
            </a:r>
            <a:r>
              <a:rPr lang="en-CA" sz="2400" i="1" dirty="0" err="1" smtClean="0"/>
              <a:t>autor</a:t>
            </a:r>
            <a:r>
              <a:rPr lang="en-CA" sz="2400" i="1" dirty="0" smtClean="0"/>
              <a:t> </a:t>
            </a:r>
            <a:r>
              <a:rPr lang="en-CA" sz="2400" i="1" dirty="0" err="1" smtClean="0"/>
              <a:t>asupra</a:t>
            </a:r>
            <a:r>
              <a:rPr lang="en-CA" sz="2400" i="1" dirty="0" smtClean="0"/>
              <a:t> </a:t>
            </a:r>
            <a:r>
              <a:rPr lang="en-CA" sz="2400" i="1" dirty="0" err="1" smtClean="0"/>
              <a:t>ideilor</a:t>
            </a:r>
            <a:r>
              <a:rPr lang="en-CA" sz="2400" i="1" dirty="0" smtClean="0"/>
              <a:t> </a:t>
            </a:r>
            <a:r>
              <a:rPr lang="en-CA" sz="2400" i="1" dirty="0" err="1" smtClean="0"/>
              <a:t>sau</a:t>
            </a:r>
            <a:r>
              <a:rPr lang="en-CA" sz="2400" i="1" dirty="0" smtClean="0"/>
              <a:t> </a:t>
            </a:r>
            <a:r>
              <a:rPr lang="en-CA" sz="2400" i="1" dirty="0" err="1" smtClean="0"/>
              <a:t>conceptelor</a:t>
            </a:r>
            <a:endParaRPr lang="en-CA" sz="2400" i="1" dirty="0" smtClean="0"/>
          </a:p>
          <a:p>
            <a:endParaRPr lang="en-CA" sz="2400" dirty="0"/>
          </a:p>
          <a:p>
            <a:r>
              <a:rPr lang="en-CA" sz="2400" dirty="0" smtClean="0"/>
              <a:t>3. </a:t>
            </a:r>
            <a:r>
              <a:rPr lang="en-CA" sz="2400" dirty="0" err="1" smtClean="0"/>
              <a:t>Bibliografie</a:t>
            </a:r>
            <a:r>
              <a:rPr lang="en-CA" sz="2400" dirty="0" smtClean="0"/>
              <a:t> (</a:t>
            </a:r>
            <a:r>
              <a:rPr lang="en-CA" sz="2400" dirty="0" err="1" smtClean="0"/>
              <a:t>citarea</a:t>
            </a:r>
            <a:r>
              <a:rPr lang="en-CA" sz="2400" dirty="0" smtClean="0"/>
              <a:t> </a:t>
            </a:r>
            <a:r>
              <a:rPr lang="en-CA" sz="2400" dirty="0" err="1" smtClean="0"/>
              <a:t>articolului</a:t>
            </a:r>
            <a:r>
              <a:rPr lang="en-CA" sz="2400" dirty="0" smtClean="0"/>
              <a:t> </a:t>
            </a:r>
            <a:r>
              <a:rPr lang="en-CA" sz="2400" dirty="0" err="1" smtClean="0"/>
              <a:t>studiat</a:t>
            </a:r>
            <a:r>
              <a:rPr lang="en-CA" sz="2400" dirty="0" smtClean="0"/>
              <a:t> la </a:t>
            </a:r>
            <a:r>
              <a:rPr lang="en-CA" sz="2400" dirty="0" err="1" smtClean="0"/>
              <a:t>sfarsitul</a:t>
            </a:r>
            <a:r>
              <a:rPr lang="en-CA" sz="2400" dirty="0" smtClean="0"/>
              <a:t> </a:t>
            </a:r>
            <a:r>
              <a:rPr lang="en-CA" sz="2400" dirty="0" err="1" smtClean="0"/>
              <a:t>rezumatului</a:t>
            </a:r>
            <a:r>
              <a:rPr lang="en-CA" sz="2400" dirty="0" smtClean="0"/>
              <a:t>)</a:t>
            </a:r>
            <a:endParaRPr lang="en-CA" sz="2400" dirty="0"/>
          </a:p>
          <a:p>
            <a:endParaRPr lang="en-CA" sz="2200" b="1" dirty="0"/>
          </a:p>
          <a:p>
            <a:endParaRPr lang="en-CA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48359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0900" y="518015"/>
            <a:ext cx="734060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u="sng" dirty="0" smtClean="0">
                <a:solidFill>
                  <a:srgbClr val="FF0000"/>
                </a:solidFill>
              </a:rPr>
              <a:t>REFERAT - </a:t>
            </a:r>
            <a:r>
              <a:rPr lang="en-CA" sz="2200" b="1" u="sng" dirty="0" err="1" smtClean="0">
                <a:solidFill>
                  <a:srgbClr val="FF0000"/>
                </a:solidFill>
              </a:rPr>
              <a:t>pana</a:t>
            </a:r>
            <a:r>
              <a:rPr lang="en-CA" sz="2200" b="1" u="sng" dirty="0" smtClean="0">
                <a:solidFill>
                  <a:srgbClr val="FF0000"/>
                </a:solidFill>
              </a:rPr>
              <a:t> </a:t>
            </a:r>
            <a:r>
              <a:rPr lang="en-CA" sz="2200" b="1" u="sng" dirty="0" err="1" smtClean="0">
                <a:solidFill>
                  <a:srgbClr val="FF0000"/>
                </a:solidFill>
              </a:rPr>
              <a:t>Joi</a:t>
            </a:r>
            <a:r>
              <a:rPr lang="en-CA" sz="2200" b="1" u="sng" dirty="0" smtClean="0">
                <a:solidFill>
                  <a:srgbClr val="FF0000"/>
                </a:solidFill>
              </a:rPr>
              <a:t>, 7 MAI</a:t>
            </a:r>
          </a:p>
          <a:p>
            <a:endParaRPr lang="en-CA" sz="2200" b="1" dirty="0"/>
          </a:p>
          <a:p>
            <a:endParaRPr lang="en-CA" sz="2400" dirty="0"/>
          </a:p>
          <a:p>
            <a:r>
              <a:rPr lang="en-CA" sz="2400" b="1" dirty="0" err="1" smtClean="0"/>
              <a:t>Puncte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ce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trebuie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atinse</a:t>
            </a:r>
            <a:r>
              <a:rPr lang="en-CA" sz="2400" b="1" dirty="0" smtClean="0"/>
              <a:t> in </a:t>
            </a:r>
            <a:r>
              <a:rPr lang="en-CA" sz="2400" b="1" dirty="0" err="1" smtClean="0"/>
              <a:t>referat</a:t>
            </a:r>
            <a:r>
              <a:rPr lang="en-CA" sz="2400" b="1" dirty="0" smtClean="0"/>
              <a:t>:</a:t>
            </a:r>
          </a:p>
          <a:p>
            <a:endParaRPr lang="en-CA" sz="24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dirty="0" err="1" smtClean="0"/>
              <a:t>Scopul</a:t>
            </a:r>
            <a:r>
              <a:rPr lang="en-CA" sz="2400" dirty="0" smtClean="0"/>
              <a:t> general al </a:t>
            </a:r>
            <a:r>
              <a:rPr lang="en-CA" sz="2400" dirty="0" err="1" smtClean="0"/>
              <a:t>articolului</a:t>
            </a:r>
            <a:endParaRPr lang="en-CA" sz="24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dirty="0" err="1" smtClean="0"/>
              <a:t>Relevanta</a:t>
            </a:r>
            <a:r>
              <a:rPr lang="en-CA" sz="2400" dirty="0" smtClean="0"/>
              <a:t> </a:t>
            </a:r>
            <a:r>
              <a:rPr lang="en-CA" sz="2400" dirty="0" err="1" smtClean="0"/>
              <a:t>istorica</a:t>
            </a:r>
            <a:endParaRPr lang="en-CA" sz="24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dirty="0" err="1" smtClean="0"/>
              <a:t>Comparatie</a:t>
            </a:r>
            <a:r>
              <a:rPr lang="en-CA" sz="2400" dirty="0" smtClean="0"/>
              <a:t> </a:t>
            </a:r>
            <a:r>
              <a:rPr lang="en-CA" sz="2400" dirty="0" err="1" smtClean="0"/>
              <a:t>intre</a:t>
            </a:r>
            <a:r>
              <a:rPr lang="en-CA" sz="2400" dirty="0" smtClean="0"/>
              <a:t> of </a:t>
            </a:r>
            <a:r>
              <a:rPr lang="en-CA" sz="2400" dirty="0" err="1" smtClean="0"/>
              <a:t>metodele</a:t>
            </a:r>
            <a:r>
              <a:rPr lang="en-CA" sz="2400" dirty="0" smtClean="0"/>
              <a:t> </a:t>
            </a:r>
            <a:r>
              <a:rPr lang="en-CA" sz="2400" dirty="0" err="1" smtClean="0"/>
              <a:t>inductiva</a:t>
            </a:r>
            <a:r>
              <a:rPr lang="en-CA" sz="2400" dirty="0" smtClean="0"/>
              <a:t> </a:t>
            </a:r>
            <a:r>
              <a:rPr lang="en-CA" sz="2400" dirty="0" err="1" smtClean="0"/>
              <a:t>si</a:t>
            </a:r>
            <a:r>
              <a:rPr lang="en-CA" sz="2400" dirty="0" smtClean="0"/>
              <a:t> </a:t>
            </a:r>
            <a:r>
              <a:rPr lang="en-CA" sz="2400" dirty="0" err="1" smtClean="0"/>
              <a:t>ipotetico-deductiva</a:t>
            </a:r>
            <a:endParaRPr lang="en-CA" sz="2400" dirty="0" smtClean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dirty="0" err="1" smtClean="0"/>
              <a:t>Importanta</a:t>
            </a:r>
            <a:r>
              <a:rPr lang="en-CA" sz="2400" dirty="0" smtClean="0"/>
              <a:t> </a:t>
            </a:r>
            <a:r>
              <a:rPr lang="en-CA" sz="2400" dirty="0" err="1" smtClean="0"/>
              <a:t>imaginatiei</a:t>
            </a:r>
            <a:endParaRPr lang="en-CA" sz="24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dirty="0" err="1" smtClean="0"/>
              <a:t>Criteriul</a:t>
            </a:r>
            <a:r>
              <a:rPr lang="en-CA" sz="2400" dirty="0" smtClean="0"/>
              <a:t> de </a:t>
            </a:r>
            <a:r>
              <a:rPr lang="en-CA" sz="2400" dirty="0" err="1" smtClean="0"/>
              <a:t>demarcare</a:t>
            </a:r>
            <a:endParaRPr lang="en-CA" sz="2200" b="1" dirty="0"/>
          </a:p>
          <a:p>
            <a:endParaRPr lang="en-CA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83813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2073" y="611535"/>
            <a:ext cx="7340600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err="1" smtClean="0"/>
              <a:t>Pentru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scrierea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referatului</a:t>
            </a:r>
            <a:r>
              <a:rPr lang="en-CA" sz="2400" b="1" dirty="0" smtClean="0"/>
              <a:t>, </a:t>
            </a:r>
            <a:r>
              <a:rPr lang="en-CA" sz="2400" b="1" dirty="0" err="1" smtClean="0"/>
              <a:t>puteti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urma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pasii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urmatori</a:t>
            </a:r>
            <a:r>
              <a:rPr lang="en-CA" sz="2400" b="1" dirty="0" smtClean="0"/>
              <a:t>:</a:t>
            </a:r>
          </a:p>
          <a:p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000" b="1" dirty="0" smtClean="0"/>
              <a:t>1. </a:t>
            </a:r>
            <a:r>
              <a:rPr lang="en-CA" sz="2000" b="1" dirty="0" err="1" smtClean="0"/>
              <a:t>Cititi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articolul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fara</a:t>
            </a:r>
            <a:r>
              <a:rPr lang="en-CA" sz="2000" b="1" dirty="0" smtClean="0"/>
              <a:t> a </a:t>
            </a:r>
            <a:r>
              <a:rPr lang="en-CA" sz="2000" b="1" dirty="0" err="1" smtClean="0"/>
              <a:t>lua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notite</a:t>
            </a:r>
            <a:endParaRPr lang="en-CA" sz="2000" b="1" dirty="0" smtClean="0"/>
          </a:p>
          <a:p>
            <a:r>
              <a:rPr lang="en-CA" sz="2000" dirty="0" smtClean="0"/>
              <a:t>– </a:t>
            </a:r>
            <a:r>
              <a:rPr lang="en-CA" sz="2000" dirty="0" err="1" smtClean="0"/>
              <a:t>Contextul</a:t>
            </a:r>
            <a:r>
              <a:rPr lang="en-CA" sz="2000" dirty="0" smtClean="0"/>
              <a:t> </a:t>
            </a:r>
            <a:r>
              <a:rPr lang="en-CA" sz="2000" dirty="0" err="1" smtClean="0"/>
              <a:t>istoric</a:t>
            </a:r>
            <a:endParaRPr lang="en-CA" sz="2000" dirty="0"/>
          </a:p>
          <a:p>
            <a:r>
              <a:rPr lang="en-CA" sz="2000" dirty="0" smtClean="0"/>
              <a:t>– </a:t>
            </a:r>
            <a:r>
              <a:rPr lang="en-CA" sz="2000" dirty="0" err="1" smtClean="0"/>
              <a:t>Concluziile</a:t>
            </a:r>
            <a:r>
              <a:rPr lang="en-CA" sz="2000" dirty="0" smtClean="0"/>
              <a:t> legate de </a:t>
            </a:r>
            <a:r>
              <a:rPr lang="en-CA" sz="2000" dirty="0" err="1" smtClean="0"/>
              <a:t>idei</a:t>
            </a:r>
            <a:r>
              <a:rPr lang="en-CA" sz="2000" dirty="0" smtClean="0"/>
              <a:t> </a:t>
            </a:r>
            <a:r>
              <a:rPr lang="en-CA" sz="2000" dirty="0" err="1" smtClean="0"/>
              <a:t>sau</a:t>
            </a:r>
            <a:r>
              <a:rPr lang="en-CA" sz="2000" dirty="0" smtClean="0"/>
              <a:t> </a:t>
            </a:r>
            <a:r>
              <a:rPr lang="en-CA" sz="2000" dirty="0" err="1" smtClean="0"/>
              <a:t>concepte</a:t>
            </a:r>
            <a:r>
              <a:rPr lang="en-CA" sz="2000" dirty="0" smtClean="0"/>
              <a:t> </a:t>
            </a:r>
            <a:r>
              <a:rPr lang="en-CA" sz="2000" dirty="0" err="1" smtClean="0"/>
              <a:t>introduse</a:t>
            </a:r>
            <a:r>
              <a:rPr lang="en-CA" sz="2000" dirty="0" smtClean="0"/>
              <a:t> de </a:t>
            </a:r>
            <a:r>
              <a:rPr lang="en-CA" sz="2000" dirty="0" err="1" smtClean="0"/>
              <a:t>autor</a:t>
            </a:r>
            <a:endParaRPr lang="en-CA" sz="2000" dirty="0"/>
          </a:p>
          <a:p>
            <a:r>
              <a:rPr lang="en-CA" sz="2000" dirty="0" smtClean="0"/>
              <a:t>– </a:t>
            </a:r>
            <a:r>
              <a:rPr lang="en-CA" sz="2000" dirty="0" err="1" smtClean="0"/>
              <a:t>Relevanta</a:t>
            </a:r>
            <a:r>
              <a:rPr lang="en-CA" sz="2000" dirty="0" smtClean="0"/>
              <a:t> </a:t>
            </a:r>
            <a:r>
              <a:rPr lang="en-CA" sz="2000" dirty="0" err="1" smtClean="0"/>
              <a:t>titlului</a:t>
            </a:r>
            <a:r>
              <a:rPr lang="en-CA" sz="2000" dirty="0" smtClean="0"/>
              <a:t> </a:t>
            </a:r>
            <a:r>
              <a:rPr lang="en-CA" sz="2000" dirty="0" err="1" smtClean="0"/>
              <a:t>pentru</a:t>
            </a:r>
            <a:r>
              <a:rPr lang="en-CA" sz="2000" dirty="0" smtClean="0"/>
              <a:t> </a:t>
            </a:r>
            <a:r>
              <a:rPr lang="en-CA" sz="2000" dirty="0" err="1" smtClean="0"/>
              <a:t>continutul</a:t>
            </a:r>
            <a:r>
              <a:rPr lang="en-CA" sz="2000" dirty="0" smtClean="0"/>
              <a:t> </a:t>
            </a:r>
            <a:r>
              <a:rPr lang="en-CA" sz="2000" dirty="0" err="1" smtClean="0"/>
              <a:t>articolului</a:t>
            </a:r>
            <a:endParaRPr lang="en-CA" sz="2000" dirty="0"/>
          </a:p>
          <a:p>
            <a:pPr>
              <a:spcAft>
                <a:spcPts val="600"/>
              </a:spcAft>
            </a:pPr>
            <a:endParaRPr lang="en-CA" sz="2000" dirty="0"/>
          </a:p>
          <a:p>
            <a:pPr>
              <a:spcAft>
                <a:spcPts val="600"/>
              </a:spcAft>
            </a:pPr>
            <a:r>
              <a:rPr lang="en-CA" sz="2000" b="1" dirty="0"/>
              <a:t>2</a:t>
            </a:r>
            <a:r>
              <a:rPr lang="en-CA" sz="2000" b="1" dirty="0" smtClean="0"/>
              <a:t>. </a:t>
            </a:r>
            <a:r>
              <a:rPr lang="en-CA" sz="2000" b="1" dirty="0" err="1" smtClean="0"/>
              <a:t>Recititi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articolul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si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luati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notite</a:t>
            </a:r>
            <a:endParaRPr lang="en-CA" sz="2000" b="1" dirty="0" smtClean="0"/>
          </a:p>
          <a:p>
            <a:pPr>
              <a:spcAft>
                <a:spcPts val="600"/>
              </a:spcAft>
            </a:pPr>
            <a:endParaRPr lang="en-CA" sz="2000" dirty="0"/>
          </a:p>
          <a:p>
            <a:pPr>
              <a:spcAft>
                <a:spcPts val="600"/>
              </a:spcAft>
            </a:pPr>
            <a:r>
              <a:rPr lang="en-CA" sz="2000" b="1" dirty="0"/>
              <a:t>3</a:t>
            </a:r>
            <a:r>
              <a:rPr lang="en-CA" sz="2000" b="1" dirty="0" smtClean="0"/>
              <a:t>. </a:t>
            </a:r>
            <a:r>
              <a:rPr lang="en-CA" sz="2000" b="1" dirty="0" err="1" smtClean="0"/>
              <a:t>Evaluati</a:t>
            </a:r>
            <a:r>
              <a:rPr lang="en-CA" sz="2000" b="1" dirty="0" smtClean="0"/>
              <a:t> critic </a:t>
            </a:r>
            <a:r>
              <a:rPr lang="en-CA" sz="2000" b="1" dirty="0" err="1" smtClean="0"/>
              <a:t>sectiunile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selectate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si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identificati</a:t>
            </a:r>
            <a:r>
              <a:rPr lang="en-CA" sz="2000" b="1" dirty="0" smtClean="0"/>
              <a:t> cum se </a:t>
            </a:r>
            <a:r>
              <a:rPr lang="en-CA" sz="2000" b="1" dirty="0" err="1" smtClean="0"/>
              <a:t>leaga</a:t>
            </a:r>
            <a:r>
              <a:rPr lang="en-CA" sz="2000" b="1" dirty="0" smtClean="0"/>
              <a:t> de </a:t>
            </a:r>
            <a:r>
              <a:rPr lang="en-CA" sz="2000" b="1" dirty="0" err="1" smtClean="0"/>
              <a:t>scopul</a:t>
            </a:r>
            <a:r>
              <a:rPr lang="en-CA" sz="2000" b="1" dirty="0" smtClean="0"/>
              <a:t> general al </a:t>
            </a:r>
            <a:r>
              <a:rPr lang="en-CA" sz="2000" b="1" dirty="0" err="1" smtClean="0"/>
              <a:t>articolului</a:t>
            </a:r>
            <a:endParaRPr lang="en-CA" sz="2000" b="1" dirty="0" smtClean="0"/>
          </a:p>
          <a:p>
            <a:r>
              <a:rPr lang="en-CA" sz="2000" dirty="0" smtClean="0"/>
              <a:t>– </a:t>
            </a:r>
            <a:r>
              <a:rPr lang="en-CA" sz="2000" dirty="0" err="1" smtClean="0"/>
              <a:t>Metoda</a:t>
            </a:r>
            <a:r>
              <a:rPr lang="en-CA" sz="2000" dirty="0" smtClean="0"/>
              <a:t> </a:t>
            </a:r>
            <a:r>
              <a:rPr lang="en-CA" sz="2000" dirty="0" err="1" smtClean="0"/>
              <a:t>Inductiva</a:t>
            </a:r>
            <a:r>
              <a:rPr lang="en-CA" sz="2000" dirty="0" smtClean="0"/>
              <a:t> </a:t>
            </a:r>
            <a:r>
              <a:rPr lang="en-CA" sz="2000" dirty="0" err="1" smtClean="0"/>
              <a:t>si</a:t>
            </a:r>
            <a:r>
              <a:rPr lang="en-CA" sz="2000" dirty="0" smtClean="0"/>
              <a:t> </a:t>
            </a:r>
            <a:r>
              <a:rPr lang="en-CA" sz="2000" dirty="0" err="1" smtClean="0"/>
              <a:t>Empirismul</a:t>
            </a:r>
            <a:r>
              <a:rPr lang="en-CA" sz="2000" dirty="0" smtClean="0"/>
              <a:t> </a:t>
            </a:r>
            <a:endParaRPr lang="en-CA" sz="2000" dirty="0"/>
          </a:p>
          <a:p>
            <a:r>
              <a:rPr lang="en-CA" sz="2000" dirty="0" smtClean="0"/>
              <a:t>– </a:t>
            </a:r>
            <a:r>
              <a:rPr lang="en-CA" sz="2000" dirty="0" err="1" smtClean="0"/>
              <a:t>Metoda</a:t>
            </a:r>
            <a:r>
              <a:rPr lang="en-CA" sz="2000" dirty="0" smtClean="0"/>
              <a:t> </a:t>
            </a:r>
            <a:r>
              <a:rPr lang="en-CA" sz="2000" dirty="0" err="1" smtClean="0"/>
              <a:t>Ipotetico-Deductiva</a:t>
            </a:r>
            <a:endParaRPr lang="en-CA" sz="2000" dirty="0" smtClean="0"/>
          </a:p>
          <a:p>
            <a:r>
              <a:rPr lang="en-CA" sz="2000" dirty="0" smtClean="0"/>
              <a:t>– </a:t>
            </a:r>
            <a:r>
              <a:rPr lang="en-CA" sz="2000" dirty="0" err="1" smtClean="0"/>
              <a:t>Imaginatie</a:t>
            </a:r>
            <a:r>
              <a:rPr lang="en-CA" sz="2000" dirty="0" smtClean="0"/>
              <a:t> </a:t>
            </a:r>
            <a:r>
              <a:rPr lang="en-CA" sz="2000" dirty="0" err="1" smtClean="0"/>
              <a:t>si</a:t>
            </a:r>
            <a:r>
              <a:rPr lang="en-CA" sz="2000" dirty="0" smtClean="0"/>
              <a:t> </a:t>
            </a:r>
            <a:r>
              <a:rPr lang="en-CA" sz="2000" dirty="0" err="1" smtClean="0"/>
              <a:t>Coroborare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18633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8164" y="195897"/>
            <a:ext cx="73406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err="1" smtClean="0"/>
              <a:t>Pentru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scrierea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referatului</a:t>
            </a:r>
            <a:r>
              <a:rPr lang="en-CA" sz="2400" b="1" dirty="0" smtClean="0"/>
              <a:t>, </a:t>
            </a:r>
            <a:r>
              <a:rPr lang="en-CA" sz="2400" b="1" dirty="0" err="1" smtClean="0"/>
              <a:t>urmati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pasii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urmatori</a:t>
            </a:r>
            <a:r>
              <a:rPr lang="en-CA" sz="2400" b="1" dirty="0" smtClean="0"/>
              <a:t>:</a:t>
            </a:r>
          </a:p>
          <a:p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000" b="1" dirty="0" smtClean="0"/>
              <a:t>4. </a:t>
            </a:r>
            <a:r>
              <a:rPr lang="en-CA" sz="2000" b="1" dirty="0" err="1" smtClean="0"/>
              <a:t>Scrieti</a:t>
            </a:r>
            <a:r>
              <a:rPr lang="en-CA" sz="2000" b="1" dirty="0" smtClean="0"/>
              <a:t> un ‘outline’ ale </a:t>
            </a:r>
            <a:r>
              <a:rPr lang="en-CA" sz="2000" b="1" dirty="0" err="1" smtClean="0"/>
              <a:t>elementelor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cheie</a:t>
            </a:r>
            <a:endParaRPr lang="en-CA" sz="2000" b="1" dirty="0" smtClean="0"/>
          </a:p>
          <a:p>
            <a:pPr>
              <a:spcAft>
                <a:spcPts val="600"/>
              </a:spcAft>
            </a:pPr>
            <a:r>
              <a:rPr lang="en-CA" sz="2000" dirty="0"/>
              <a:t>– </a:t>
            </a:r>
            <a:r>
              <a:rPr lang="en-CA" sz="2000" dirty="0" err="1" smtClean="0"/>
              <a:t>Scrieti</a:t>
            </a:r>
            <a:r>
              <a:rPr lang="en-CA" sz="2000" dirty="0" smtClean="0"/>
              <a:t> outline-</a:t>
            </a:r>
            <a:r>
              <a:rPr lang="en-CA" sz="2000" dirty="0" err="1" smtClean="0"/>
              <a:t>ul</a:t>
            </a:r>
            <a:r>
              <a:rPr lang="en-CA" sz="2000" dirty="0" smtClean="0"/>
              <a:t> </a:t>
            </a:r>
            <a:r>
              <a:rPr lang="en-CA" sz="2000" dirty="0" err="1" smtClean="0"/>
              <a:t>folosinf</a:t>
            </a:r>
            <a:r>
              <a:rPr lang="en-CA" sz="2000" dirty="0" smtClean="0"/>
              <a:t> </a:t>
            </a:r>
            <a:r>
              <a:rPr lang="en-CA" sz="2000" dirty="0" err="1" smtClean="0"/>
              <a:t>doar</a:t>
            </a:r>
            <a:r>
              <a:rPr lang="en-CA" sz="2000" dirty="0" smtClean="0"/>
              <a:t> </a:t>
            </a:r>
            <a:r>
              <a:rPr lang="en-CA" sz="2000" dirty="0" err="1" smtClean="0"/>
              <a:t>notitele</a:t>
            </a:r>
            <a:r>
              <a:rPr lang="en-CA" sz="2000" dirty="0" smtClean="0"/>
              <a:t>. </a:t>
            </a:r>
            <a:r>
              <a:rPr lang="en-CA" sz="2000" dirty="0" err="1" smtClean="0"/>
              <a:t>Identificati</a:t>
            </a:r>
            <a:r>
              <a:rPr lang="en-CA" sz="2000" dirty="0" smtClean="0"/>
              <a:t> </a:t>
            </a:r>
            <a:r>
              <a:rPr lang="en-CA" sz="2000" dirty="0" err="1" smtClean="0"/>
              <a:t>punctele</a:t>
            </a:r>
            <a:r>
              <a:rPr lang="en-CA" sz="2000" dirty="0"/>
              <a:t> </a:t>
            </a:r>
            <a:r>
              <a:rPr lang="en-CA" sz="2000" dirty="0" err="1" smtClean="0"/>
              <a:t>sau</a:t>
            </a:r>
            <a:r>
              <a:rPr lang="en-CA" sz="2000" dirty="0" smtClean="0"/>
              <a:t> </a:t>
            </a:r>
            <a:r>
              <a:rPr lang="en-CA" sz="2000" dirty="0" err="1" smtClean="0"/>
              <a:t>mesajele</a:t>
            </a:r>
            <a:r>
              <a:rPr lang="en-CA" sz="2000" dirty="0" smtClean="0"/>
              <a:t> </a:t>
            </a:r>
            <a:r>
              <a:rPr lang="en-CA" sz="2000" dirty="0" err="1" smtClean="0"/>
              <a:t>cheie</a:t>
            </a:r>
            <a:r>
              <a:rPr lang="en-CA" sz="2000" dirty="0" smtClean="0"/>
              <a:t> ale </a:t>
            </a:r>
            <a:r>
              <a:rPr lang="en-CA" sz="2000" dirty="0" err="1" smtClean="0"/>
              <a:t>fiecarei</a:t>
            </a:r>
            <a:r>
              <a:rPr lang="en-CA" sz="2000" dirty="0" smtClean="0"/>
              <a:t> </a:t>
            </a:r>
            <a:r>
              <a:rPr lang="en-CA" sz="2000" dirty="0" err="1" smtClean="0"/>
              <a:t>sectiuni</a:t>
            </a:r>
            <a:r>
              <a:rPr lang="en-CA" sz="2000" dirty="0" smtClean="0"/>
              <a:t>.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endParaRPr lang="en-CA" sz="2000" dirty="0"/>
          </a:p>
          <a:p>
            <a:pPr>
              <a:spcAft>
                <a:spcPts val="600"/>
              </a:spcAft>
            </a:pPr>
            <a:r>
              <a:rPr lang="en-CA" sz="2000" b="1" dirty="0"/>
              <a:t>5</a:t>
            </a:r>
            <a:r>
              <a:rPr lang="en-CA" sz="2000" b="1" dirty="0" smtClean="0"/>
              <a:t>. </a:t>
            </a:r>
            <a:r>
              <a:rPr lang="en-CA" sz="2000" b="1" dirty="0" err="1" smtClean="0"/>
              <a:t>Recititi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articolul</a:t>
            </a:r>
            <a:endParaRPr lang="en-CA" sz="2000" b="1" dirty="0" smtClean="0"/>
          </a:p>
          <a:p>
            <a:pPr>
              <a:spcAft>
                <a:spcPts val="600"/>
              </a:spcAft>
            </a:pPr>
            <a:r>
              <a:rPr lang="en-CA" sz="2000" dirty="0"/>
              <a:t>– </a:t>
            </a:r>
            <a:r>
              <a:rPr lang="en-CA" sz="2000" dirty="0" err="1" smtClean="0"/>
              <a:t>Pentru</a:t>
            </a:r>
            <a:r>
              <a:rPr lang="en-CA" sz="2000" dirty="0" smtClean="0"/>
              <a:t> a fi </a:t>
            </a:r>
            <a:r>
              <a:rPr lang="en-CA" sz="2000" dirty="0" err="1" smtClean="0"/>
              <a:t>siguri</a:t>
            </a:r>
            <a:r>
              <a:rPr lang="en-CA" sz="2000" dirty="0" smtClean="0"/>
              <a:t> ca nu </a:t>
            </a:r>
            <a:r>
              <a:rPr lang="en-CA" sz="2000" dirty="0" err="1" smtClean="0"/>
              <a:t>ati</a:t>
            </a:r>
            <a:r>
              <a:rPr lang="en-CA" sz="2000" dirty="0" smtClean="0"/>
              <a:t> </a:t>
            </a:r>
            <a:r>
              <a:rPr lang="en-CA" sz="2000" dirty="0" err="1" smtClean="0"/>
              <a:t>omis</a:t>
            </a:r>
            <a:r>
              <a:rPr lang="en-CA" sz="2000" dirty="0" smtClean="0"/>
              <a:t> </a:t>
            </a:r>
            <a:r>
              <a:rPr lang="en-CA" sz="2000" dirty="0" err="1" smtClean="0"/>
              <a:t>idei</a:t>
            </a:r>
            <a:r>
              <a:rPr lang="en-CA" sz="2000" dirty="0" smtClean="0"/>
              <a:t> </a:t>
            </a:r>
            <a:r>
              <a:rPr lang="en-CA" sz="2000" dirty="0" err="1" smtClean="0"/>
              <a:t>importante</a:t>
            </a:r>
            <a:r>
              <a:rPr lang="en-CA" sz="2000" dirty="0" smtClean="0"/>
              <a:t>.</a:t>
            </a:r>
            <a:endParaRPr lang="en-CA" sz="2000" dirty="0"/>
          </a:p>
          <a:p>
            <a:pPr>
              <a:spcAft>
                <a:spcPts val="600"/>
              </a:spcAft>
            </a:pPr>
            <a:endParaRPr lang="en-CA" sz="2000" dirty="0"/>
          </a:p>
          <a:p>
            <a:pPr>
              <a:spcAft>
                <a:spcPts val="600"/>
              </a:spcAft>
            </a:pPr>
            <a:r>
              <a:rPr lang="en-CA" sz="2000" b="1" dirty="0"/>
              <a:t>6</a:t>
            </a:r>
            <a:r>
              <a:rPr lang="en-CA" sz="2000" b="1" dirty="0" smtClean="0"/>
              <a:t>. </a:t>
            </a:r>
            <a:r>
              <a:rPr lang="en-CA" sz="2000" b="1" dirty="0" err="1" smtClean="0"/>
              <a:t>Scrieti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primul</a:t>
            </a:r>
            <a:r>
              <a:rPr lang="en-CA" sz="2000" b="1" dirty="0" smtClean="0"/>
              <a:t> draft al </a:t>
            </a:r>
            <a:r>
              <a:rPr lang="en-CA" sz="2000" b="1" dirty="0" err="1" smtClean="0"/>
              <a:t>rezumatului</a:t>
            </a:r>
            <a:r>
              <a:rPr lang="en-CA" sz="2000" b="1" dirty="0" smtClean="0"/>
              <a:t> </a:t>
            </a:r>
          </a:p>
          <a:p>
            <a:r>
              <a:rPr lang="en-CA" sz="2000" dirty="0"/>
              <a:t>– </a:t>
            </a:r>
            <a:r>
              <a:rPr lang="en-CA" sz="2000" dirty="0" err="1" smtClean="0"/>
              <a:t>Folositi</a:t>
            </a:r>
            <a:r>
              <a:rPr lang="en-CA" sz="2000" dirty="0" smtClean="0"/>
              <a:t> outline-</a:t>
            </a:r>
            <a:r>
              <a:rPr lang="en-CA" sz="2000" dirty="0" err="1" smtClean="0"/>
              <a:t>ul</a:t>
            </a:r>
            <a:r>
              <a:rPr lang="en-CA" sz="2000" dirty="0" smtClean="0"/>
              <a:t> </a:t>
            </a:r>
            <a:r>
              <a:rPr lang="en-CA" sz="2000" dirty="0" err="1" smtClean="0"/>
              <a:t>si</a:t>
            </a:r>
            <a:r>
              <a:rPr lang="en-CA" sz="2000" dirty="0" smtClean="0"/>
              <a:t> </a:t>
            </a:r>
            <a:r>
              <a:rPr lang="en-CA" sz="2000" dirty="0" err="1" smtClean="0"/>
              <a:t>notitele</a:t>
            </a:r>
            <a:r>
              <a:rPr lang="en-CA" sz="2000" dirty="0" smtClean="0"/>
              <a:t> </a:t>
            </a:r>
            <a:r>
              <a:rPr lang="en-CA" sz="2000" dirty="0" err="1" smtClean="0"/>
              <a:t>pentru</a:t>
            </a:r>
            <a:r>
              <a:rPr lang="en-CA" sz="2000" dirty="0" smtClean="0"/>
              <a:t> a </a:t>
            </a:r>
            <a:r>
              <a:rPr lang="en-CA" sz="2000" dirty="0" err="1" smtClean="0"/>
              <a:t>organiza</a:t>
            </a:r>
            <a:r>
              <a:rPr lang="en-CA" sz="2000" dirty="0" smtClean="0"/>
              <a:t> </a:t>
            </a:r>
            <a:r>
              <a:rPr lang="en-CA" sz="2000" dirty="0" err="1" smtClean="0"/>
              <a:t>ideile</a:t>
            </a:r>
            <a:r>
              <a:rPr lang="en-CA" sz="2000" dirty="0" smtClean="0"/>
              <a:t> din </a:t>
            </a:r>
            <a:r>
              <a:rPr lang="en-CA" sz="2000" dirty="0" err="1" smtClean="0"/>
              <a:t>rezumat</a:t>
            </a:r>
            <a:r>
              <a:rPr lang="en-CA" sz="2000" dirty="0" smtClean="0"/>
              <a:t> </a:t>
            </a:r>
            <a:r>
              <a:rPr lang="en-CA" sz="2000" dirty="0" err="1" smtClean="0"/>
              <a:t>intr</a:t>
            </a:r>
            <a:r>
              <a:rPr lang="en-CA" sz="2000" dirty="0" smtClean="0"/>
              <a:t>-un mod coherent. </a:t>
            </a:r>
            <a:r>
              <a:rPr lang="en-CA" sz="2000" dirty="0" err="1" smtClean="0"/>
              <a:t>Scieti</a:t>
            </a:r>
            <a:r>
              <a:rPr lang="en-CA" sz="2000" dirty="0" smtClean="0"/>
              <a:t> </a:t>
            </a:r>
            <a:r>
              <a:rPr lang="en-CA" sz="2000" dirty="0" err="1" smtClean="0"/>
              <a:t>propozitii</a:t>
            </a:r>
            <a:r>
              <a:rPr lang="en-CA" sz="2000" dirty="0" smtClean="0"/>
              <a:t> </a:t>
            </a:r>
            <a:r>
              <a:rPr lang="en-CA" sz="2000" dirty="0" err="1" smtClean="0"/>
              <a:t>sau</a:t>
            </a:r>
            <a:r>
              <a:rPr lang="en-CA" sz="2000" dirty="0" smtClean="0"/>
              <a:t> </a:t>
            </a:r>
            <a:r>
              <a:rPr lang="en-CA" sz="2000" dirty="0" err="1" smtClean="0"/>
              <a:t>fraze</a:t>
            </a:r>
            <a:r>
              <a:rPr lang="en-CA" sz="2000" dirty="0" smtClean="0"/>
              <a:t> </a:t>
            </a:r>
            <a:r>
              <a:rPr lang="en-CA" sz="2000" dirty="0" err="1" smtClean="0"/>
              <a:t>scurte</a:t>
            </a:r>
            <a:r>
              <a:rPr lang="en-CA" sz="2000" dirty="0" smtClean="0"/>
              <a:t> </a:t>
            </a:r>
            <a:r>
              <a:rPr lang="en-CA" sz="2000" dirty="0" err="1" smtClean="0"/>
              <a:t>ordonate</a:t>
            </a:r>
            <a:r>
              <a:rPr lang="en-CA" sz="2000" dirty="0" smtClean="0"/>
              <a:t> in mod logic. </a:t>
            </a:r>
            <a:r>
              <a:rPr lang="en-CA" sz="2000" dirty="0" err="1" smtClean="0"/>
              <a:t>Asigurati-va</a:t>
            </a:r>
            <a:r>
              <a:rPr lang="en-CA" sz="2000" dirty="0" smtClean="0"/>
              <a:t> ca </a:t>
            </a:r>
            <a:r>
              <a:rPr lang="en-CA" sz="2000" dirty="0" err="1" smtClean="0"/>
              <a:t>ati</a:t>
            </a:r>
            <a:r>
              <a:rPr lang="en-CA" sz="2000" dirty="0" smtClean="0"/>
              <a:t> </a:t>
            </a:r>
            <a:r>
              <a:rPr lang="en-CA" sz="2000" dirty="0" err="1" smtClean="0"/>
              <a:t>inclus</a:t>
            </a:r>
            <a:r>
              <a:rPr lang="en-CA" sz="2000" dirty="0" smtClean="0"/>
              <a:t> </a:t>
            </a:r>
            <a:r>
              <a:rPr lang="en-CA" sz="2000" dirty="0" err="1" smtClean="0"/>
              <a:t>toate</a:t>
            </a:r>
            <a:r>
              <a:rPr lang="en-CA" sz="2000" dirty="0" smtClean="0"/>
              <a:t> </a:t>
            </a:r>
            <a:r>
              <a:rPr lang="en-CA" sz="2000" dirty="0" err="1" smtClean="0"/>
              <a:t>mesajele</a:t>
            </a:r>
            <a:r>
              <a:rPr lang="en-CA" sz="2000" dirty="0" smtClean="0"/>
              <a:t> </a:t>
            </a:r>
            <a:r>
              <a:rPr lang="en-CA" sz="2000" dirty="0" err="1" smtClean="0"/>
              <a:t>cheie</a:t>
            </a:r>
            <a:r>
              <a:rPr lang="en-CA" sz="2000" dirty="0" smtClean="0"/>
              <a:t> din outline</a:t>
            </a:r>
            <a:r>
              <a:rPr lang="en-CA" sz="2000" dirty="0"/>
              <a:t>.</a:t>
            </a:r>
            <a:endParaRPr lang="en-CA" sz="2000" b="1" dirty="0"/>
          </a:p>
          <a:p>
            <a:pPr>
              <a:spcAft>
                <a:spcPts val="600"/>
              </a:spcAft>
            </a:pP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CA" sz="2000" b="1" dirty="0"/>
              <a:t>7</a:t>
            </a:r>
            <a:r>
              <a:rPr lang="en-CA" sz="2000" b="1" dirty="0" smtClean="0"/>
              <a:t>. </a:t>
            </a:r>
            <a:r>
              <a:rPr lang="en-CA" sz="2000" b="1" dirty="0" err="1" smtClean="0"/>
              <a:t>Lasati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rezumatul</a:t>
            </a:r>
            <a:r>
              <a:rPr lang="en-CA" sz="2000" b="1" dirty="0" smtClean="0"/>
              <a:t> “la </a:t>
            </a:r>
            <a:r>
              <a:rPr lang="en-CA" sz="2000" b="1" dirty="0" err="1" smtClean="0"/>
              <a:t>dospit</a:t>
            </a:r>
            <a:r>
              <a:rPr lang="en-CA" sz="2000" b="1" dirty="0" smtClean="0"/>
              <a:t>” </a:t>
            </a:r>
            <a:r>
              <a:rPr lang="en-CA" sz="2000" b="1" dirty="0" err="1" smtClean="0"/>
              <a:t>cateva</a:t>
            </a:r>
            <a:r>
              <a:rPr lang="en-CA" sz="2000" b="1" dirty="0" smtClean="0"/>
              <a:t> ore, </a:t>
            </a:r>
            <a:r>
              <a:rPr lang="en-CA" sz="2000" b="1" dirty="0" err="1" smtClean="0"/>
              <a:t>si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recititi</a:t>
            </a:r>
            <a:r>
              <a:rPr lang="en-CA" sz="2000" b="1" dirty="0" smtClean="0"/>
              <a:t>-l; </a:t>
            </a:r>
            <a:r>
              <a:rPr lang="en-CA" sz="2000" b="1" dirty="0" err="1" smtClean="0"/>
              <a:t>faceti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eventuale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schimbari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pe</a:t>
            </a:r>
            <a:r>
              <a:rPr lang="en-CA" sz="2000" b="1" dirty="0" smtClean="0"/>
              <a:t> text.</a:t>
            </a:r>
          </a:p>
        </p:txBody>
      </p:sp>
    </p:spTree>
    <p:extLst>
      <p:ext uri="{BB962C8B-B14F-4D97-AF65-F5344CB8AC3E}">
        <p14:creationId xmlns:p14="http://schemas.microsoft.com/office/powerpoint/2010/main" val="119330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10953</TotalTime>
  <Words>1151</Words>
  <Application>Microsoft Office PowerPoint</Application>
  <PresentationFormat>On-screen Show (4:3)</PresentationFormat>
  <Paragraphs>252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Lucida Sans Unicode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vipera</dc:creator>
  <cp:lastModifiedBy>vipera</cp:lastModifiedBy>
  <cp:revision>574</cp:revision>
  <dcterms:created xsi:type="dcterms:W3CDTF">2015-03-16T08:05:58Z</dcterms:created>
  <dcterms:modified xsi:type="dcterms:W3CDTF">2015-04-30T09:33:27Z</dcterms:modified>
</cp:coreProperties>
</file>